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media/image6.jpg" ContentType="image/png"/>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8"/>
  </p:notesMasterIdLst>
  <p:sldIdLst>
    <p:sldId id="261" r:id="rId2"/>
    <p:sldId id="302" r:id="rId3"/>
    <p:sldId id="296" r:id="rId4"/>
    <p:sldId id="297" r:id="rId5"/>
    <p:sldId id="324" r:id="rId6"/>
    <p:sldId id="298" r:id="rId7"/>
    <p:sldId id="304" r:id="rId8"/>
    <p:sldId id="305" r:id="rId9"/>
    <p:sldId id="306" r:id="rId10"/>
    <p:sldId id="325" r:id="rId11"/>
    <p:sldId id="299" r:id="rId12"/>
    <p:sldId id="327" r:id="rId13"/>
    <p:sldId id="307" r:id="rId14"/>
    <p:sldId id="312" r:id="rId15"/>
    <p:sldId id="313" r:id="rId16"/>
    <p:sldId id="314" r:id="rId17"/>
    <p:sldId id="309" r:id="rId18"/>
    <p:sldId id="308" r:id="rId19"/>
    <p:sldId id="300" r:id="rId20"/>
    <p:sldId id="318" r:id="rId21"/>
    <p:sldId id="326" r:id="rId22"/>
    <p:sldId id="320" r:id="rId23"/>
    <p:sldId id="321" r:id="rId24"/>
    <p:sldId id="322" r:id="rId25"/>
    <p:sldId id="301" r:id="rId26"/>
    <p:sldId id="269" r:id="rId27"/>
    <p:sldId id="316" r:id="rId28"/>
    <p:sldId id="317" r:id="rId29"/>
    <p:sldId id="295" r:id="rId30"/>
    <p:sldId id="334" r:id="rId31"/>
    <p:sldId id="328" r:id="rId32"/>
    <p:sldId id="329" r:id="rId33"/>
    <p:sldId id="330" r:id="rId34"/>
    <p:sldId id="331" r:id="rId35"/>
    <p:sldId id="332" r:id="rId36"/>
    <p:sldId id="333" r:id="rId3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4" pos="5534" userDrawn="1">
          <p15:clr>
            <a:srgbClr val="A4A3A4"/>
          </p15:clr>
        </p15:guide>
        <p15:guide id="5" orient="horz" pos="3922">
          <p15:clr>
            <a:srgbClr val="A4A3A4"/>
          </p15:clr>
        </p15:guide>
        <p15:guide id="7" pos="216" userDrawn="1">
          <p15:clr>
            <a:srgbClr val="A4A3A4"/>
          </p15:clr>
        </p15:guide>
        <p15:guide id="8" orient="horz" pos="1207"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Fei HAN" initials="FH" lastIdx="11" clrIdx="0">
    <p:extLst/>
  </p:cmAuthor>
  <p:cmAuthor id="2" name="Chen Fan" initials="CF" lastIdx="2" clrIdx="1">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23C47"/>
    <a:srgbClr val="000000"/>
    <a:srgbClr val="FFFFFF"/>
    <a:srgbClr val="A42036"/>
    <a:srgbClr val="CAC8C8"/>
    <a:srgbClr val="EE2445"/>
    <a:srgbClr val="366B93"/>
    <a:srgbClr val="C45D6B"/>
    <a:srgbClr val="34733A"/>
    <a:srgbClr val="757A88"/>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55" autoAdjust="0"/>
    <p:restoredTop sz="95221" autoAdjust="0"/>
  </p:normalViewPr>
  <p:slideViewPr>
    <p:cSldViewPr snapToGrid="0" snapToObjects="1">
      <p:cViewPr>
        <p:scale>
          <a:sx n="80" d="100"/>
          <a:sy n="80" d="100"/>
        </p:scale>
        <p:origin x="2040" y="440"/>
      </p:cViewPr>
      <p:guideLst>
        <p:guide pos="5534"/>
        <p:guide orient="horz" pos="3922"/>
        <p:guide pos="216"/>
        <p:guide orient="horz" pos="1207"/>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notesMaster" Target="notesMasters/notesMaster1.xml"/><Relationship Id="rId39" Type="http://schemas.openxmlformats.org/officeDocument/2006/relationships/commentAuthors" Target="commentAuthors.xml"/><Relationship Id="rId40" Type="http://schemas.openxmlformats.org/officeDocument/2006/relationships/presProps" Target="presProps.xml"/><Relationship Id="rId41" Type="http://schemas.openxmlformats.org/officeDocument/2006/relationships/viewProps" Target="viewProps.xml"/><Relationship Id="rId42" Type="http://schemas.openxmlformats.org/officeDocument/2006/relationships/theme" Target="theme/theme1.xml"/><Relationship Id="rId43"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8FC2223-6992-7D4A-838C-8E1163906FDD}" type="doc">
      <dgm:prSet loTypeId="urn:microsoft.com/office/officeart/2009/3/layout/StepUpProcess" loCatId="" qsTypeId="urn:microsoft.com/office/officeart/2005/8/quickstyle/simple3" qsCatId="simple" csTypeId="urn:microsoft.com/office/officeart/2005/8/colors/accent1_2" csCatId="accent1" phldr="1"/>
      <dgm:spPr/>
      <dgm:t>
        <a:bodyPr/>
        <a:lstStyle/>
        <a:p>
          <a:endParaRPr lang="en-US"/>
        </a:p>
      </dgm:t>
    </dgm:pt>
    <dgm:pt modelId="{BF3866BC-444B-F54E-819D-390FB370D287}">
      <dgm:prSet phldrT="[Text]" custT="1"/>
      <dgm:spPr/>
      <dgm:t>
        <a:bodyPr/>
        <a:lstStyle/>
        <a:p>
          <a:r>
            <a:rPr lang="de-DE" sz="2400" dirty="0" err="1" smtClean="0">
              <a:solidFill>
                <a:srgbClr val="323C47"/>
              </a:solidFill>
              <a:latin typeface="Arial" charset="0"/>
            </a:rPr>
            <a:t>Simulated</a:t>
          </a:r>
          <a:r>
            <a:rPr lang="de-DE" sz="2400" dirty="0" smtClean="0">
              <a:solidFill>
                <a:srgbClr val="323C47"/>
              </a:solidFill>
              <a:latin typeface="Arial" charset="0"/>
            </a:rPr>
            <a:t> </a:t>
          </a:r>
        </a:p>
        <a:p>
          <a:r>
            <a:rPr lang="de-DE" sz="2400" dirty="0" smtClean="0">
              <a:solidFill>
                <a:srgbClr val="323C47"/>
              </a:solidFill>
              <a:latin typeface="Arial" charset="0"/>
            </a:rPr>
            <a:t>Return Path</a:t>
          </a:r>
        </a:p>
      </dgm:t>
    </dgm:pt>
    <dgm:pt modelId="{6370C37E-C86C-4446-ACD5-BE29D3C89B7D}" type="parTrans" cxnId="{0AAE4459-C68E-414D-A25B-8EC68DFF5A57}">
      <dgm:prSet/>
      <dgm:spPr/>
      <dgm:t>
        <a:bodyPr/>
        <a:lstStyle/>
        <a:p>
          <a:endParaRPr lang="en-US"/>
        </a:p>
      </dgm:t>
    </dgm:pt>
    <dgm:pt modelId="{B0A61769-192A-294A-AD3A-F22B7C68337A}" type="sibTrans" cxnId="{0AAE4459-C68E-414D-A25B-8EC68DFF5A57}">
      <dgm:prSet/>
      <dgm:spPr/>
      <dgm:t>
        <a:bodyPr/>
        <a:lstStyle/>
        <a:p>
          <a:endParaRPr lang="en-US"/>
        </a:p>
      </dgm:t>
    </dgm:pt>
    <dgm:pt modelId="{026790D0-08B6-B148-B681-54B40A890267}">
      <dgm:prSet phldrT="[Text]" custT="1"/>
      <dgm:spPr/>
      <dgm:t>
        <a:bodyPr/>
        <a:lstStyle/>
        <a:p>
          <a:r>
            <a:rPr lang="de-DE" sz="2400" dirty="0" err="1" smtClean="0">
              <a:solidFill>
                <a:srgbClr val="323C47"/>
              </a:solidFill>
              <a:latin typeface="Arial" charset="0"/>
            </a:rPr>
            <a:t>Glidepaths</a:t>
          </a:r>
          <a:r>
            <a:rPr lang="de-DE" sz="2400" dirty="0" smtClean="0">
              <a:solidFill>
                <a:srgbClr val="323C47"/>
              </a:solidFill>
              <a:latin typeface="Arial" charset="0"/>
            </a:rPr>
            <a:t> </a:t>
          </a:r>
        </a:p>
        <a:p>
          <a:r>
            <a:rPr lang="de-DE" sz="2400" dirty="0" smtClean="0">
              <a:solidFill>
                <a:srgbClr val="323C47"/>
              </a:solidFill>
              <a:latin typeface="Arial" charset="0"/>
            </a:rPr>
            <a:t>(</a:t>
          </a:r>
          <a:r>
            <a:rPr lang="de-DE" sz="2400" dirty="0" err="1" smtClean="0">
              <a:solidFill>
                <a:srgbClr val="323C47"/>
              </a:solidFill>
              <a:latin typeface="Arial" charset="0"/>
            </a:rPr>
            <a:t>Static</a:t>
          </a:r>
          <a:r>
            <a:rPr lang="de-DE" sz="2400" dirty="0" smtClean="0">
              <a:solidFill>
                <a:srgbClr val="323C47"/>
              </a:solidFill>
              <a:latin typeface="Arial" charset="0"/>
            </a:rPr>
            <a:t>)</a:t>
          </a:r>
        </a:p>
        <a:p>
          <a:r>
            <a:rPr lang="de-DE" sz="2400" dirty="0" err="1" smtClean="0">
              <a:solidFill>
                <a:srgbClr val="323C47"/>
              </a:solidFill>
              <a:latin typeface="Arial" charset="0"/>
            </a:rPr>
            <a:t>Glidepaths</a:t>
          </a:r>
          <a:r>
            <a:rPr lang="de-DE" sz="2400" dirty="0" smtClean="0">
              <a:solidFill>
                <a:srgbClr val="323C47"/>
              </a:solidFill>
              <a:latin typeface="Arial" charset="0"/>
            </a:rPr>
            <a:t> (Dynamic)</a:t>
          </a:r>
        </a:p>
        <a:p>
          <a:endParaRPr lang="en-US" sz="1600" dirty="0">
            <a:solidFill>
              <a:srgbClr val="000000"/>
            </a:solidFill>
          </a:endParaRPr>
        </a:p>
      </dgm:t>
    </dgm:pt>
    <dgm:pt modelId="{0A9211C3-BC9B-5F48-87DC-737BFF37209F}" type="parTrans" cxnId="{82E2AA5D-5ED7-2B40-AF22-52409AFABB5B}">
      <dgm:prSet/>
      <dgm:spPr/>
      <dgm:t>
        <a:bodyPr/>
        <a:lstStyle/>
        <a:p>
          <a:endParaRPr lang="en-US"/>
        </a:p>
      </dgm:t>
    </dgm:pt>
    <dgm:pt modelId="{E14C29DB-F2F1-3445-A60C-AB39855465CD}" type="sibTrans" cxnId="{82E2AA5D-5ED7-2B40-AF22-52409AFABB5B}">
      <dgm:prSet/>
      <dgm:spPr/>
      <dgm:t>
        <a:bodyPr/>
        <a:lstStyle/>
        <a:p>
          <a:endParaRPr lang="en-US"/>
        </a:p>
      </dgm:t>
    </dgm:pt>
    <dgm:pt modelId="{6D8AA39E-B23B-9647-ACF3-E061DD3FC0CF}">
      <dgm:prSet phldrT="[Text]" custT="1"/>
      <dgm:spPr/>
      <dgm:t>
        <a:bodyPr/>
        <a:lstStyle/>
        <a:p>
          <a:r>
            <a:rPr lang="de-DE" sz="2400" dirty="0" smtClean="0">
              <a:solidFill>
                <a:srgbClr val="323C47"/>
              </a:solidFill>
              <a:latin typeface="Arial" charset="0"/>
            </a:rPr>
            <a:t>Definition </a:t>
          </a:r>
        </a:p>
        <a:p>
          <a:r>
            <a:rPr lang="de-DE" sz="2400" dirty="0" err="1" smtClean="0">
              <a:solidFill>
                <a:srgbClr val="323C47"/>
              </a:solidFill>
              <a:latin typeface="Arial" charset="0"/>
            </a:rPr>
            <a:t>of</a:t>
          </a:r>
          <a:r>
            <a:rPr lang="de-DE" sz="2400" dirty="0" smtClean="0">
              <a:solidFill>
                <a:srgbClr val="323C47"/>
              </a:solidFill>
              <a:latin typeface="Arial" charset="0"/>
            </a:rPr>
            <a:t> SORR</a:t>
          </a:r>
          <a:endParaRPr lang="en-US" sz="2400" dirty="0">
            <a:solidFill>
              <a:srgbClr val="323C47"/>
            </a:solidFill>
          </a:endParaRPr>
        </a:p>
      </dgm:t>
    </dgm:pt>
    <dgm:pt modelId="{087E5AD6-E0A3-B646-85E5-B7FEF9AB9E22}" type="sibTrans" cxnId="{F8D5A544-25DA-BF42-842F-5095FF819753}">
      <dgm:prSet/>
      <dgm:spPr/>
      <dgm:t>
        <a:bodyPr/>
        <a:lstStyle/>
        <a:p>
          <a:endParaRPr lang="en-US"/>
        </a:p>
      </dgm:t>
    </dgm:pt>
    <dgm:pt modelId="{F80178F7-CC46-7344-B376-3EF38D47090A}" type="parTrans" cxnId="{F8D5A544-25DA-BF42-842F-5095FF819753}">
      <dgm:prSet/>
      <dgm:spPr/>
      <dgm:t>
        <a:bodyPr/>
        <a:lstStyle/>
        <a:p>
          <a:endParaRPr lang="en-US"/>
        </a:p>
      </dgm:t>
    </dgm:pt>
    <dgm:pt modelId="{D7EB87D5-7B52-9047-B0DE-E04B6D88C353}">
      <dgm:prSet custT="1"/>
      <dgm:spPr/>
      <dgm:t>
        <a:bodyPr/>
        <a:lstStyle/>
        <a:p>
          <a:r>
            <a:rPr lang="de-DE" sz="2400" dirty="0" err="1" smtClean="0">
              <a:solidFill>
                <a:srgbClr val="323C47"/>
              </a:solidFill>
              <a:latin typeface="Arial" charset="0"/>
            </a:rPr>
            <a:t>Maximize</a:t>
          </a:r>
          <a:r>
            <a:rPr lang="de-DE" sz="2400" dirty="0" smtClean="0">
              <a:solidFill>
                <a:srgbClr val="323C47"/>
              </a:solidFill>
              <a:latin typeface="Arial" charset="0"/>
            </a:rPr>
            <a:t> Utility </a:t>
          </a:r>
          <a:r>
            <a:rPr lang="de-DE" sz="2400" dirty="0" err="1" smtClean="0">
              <a:solidFill>
                <a:srgbClr val="323C47"/>
              </a:solidFill>
              <a:latin typeface="Arial" charset="0"/>
            </a:rPr>
            <a:t>Coverage</a:t>
          </a:r>
          <a:r>
            <a:rPr lang="de-DE" sz="2400" dirty="0" smtClean="0">
              <a:solidFill>
                <a:srgbClr val="323C47"/>
              </a:solidFill>
              <a:latin typeface="Arial" charset="0"/>
            </a:rPr>
            <a:t> </a:t>
          </a:r>
          <a:r>
            <a:rPr lang="de-DE" sz="2400" dirty="0" smtClean="0">
              <a:solidFill>
                <a:srgbClr val="323C47"/>
              </a:solidFill>
              <a:latin typeface="Arial" charset="0"/>
            </a:rPr>
            <a:t>Ratio (vs. </a:t>
          </a:r>
          <a:r>
            <a:rPr lang="de-DE" sz="2400" dirty="0" err="1" smtClean="0">
              <a:solidFill>
                <a:srgbClr val="323C47"/>
              </a:solidFill>
              <a:latin typeface="Arial" charset="0"/>
            </a:rPr>
            <a:t>Wealth</a:t>
          </a:r>
          <a:r>
            <a:rPr lang="de-DE" sz="2400" dirty="0" smtClean="0">
              <a:solidFill>
                <a:srgbClr val="323C47"/>
              </a:solidFill>
              <a:latin typeface="Arial" charset="0"/>
            </a:rPr>
            <a:t>)</a:t>
          </a:r>
          <a:endParaRPr lang="en-US" sz="2400" dirty="0">
            <a:solidFill>
              <a:srgbClr val="323C47"/>
            </a:solidFill>
            <a:latin typeface="Arial" charset="0"/>
          </a:endParaRPr>
        </a:p>
      </dgm:t>
    </dgm:pt>
    <dgm:pt modelId="{636B5807-D27D-B546-A95B-BBDA28483C11}" type="parTrans" cxnId="{8022E316-8880-8344-B9C7-70B63FED59E5}">
      <dgm:prSet/>
      <dgm:spPr/>
      <dgm:t>
        <a:bodyPr/>
        <a:lstStyle/>
        <a:p>
          <a:endParaRPr lang="en-US"/>
        </a:p>
      </dgm:t>
    </dgm:pt>
    <dgm:pt modelId="{63E5E039-FE9F-B44C-B930-20B9A2CE9380}" type="sibTrans" cxnId="{8022E316-8880-8344-B9C7-70B63FED59E5}">
      <dgm:prSet/>
      <dgm:spPr/>
      <dgm:t>
        <a:bodyPr/>
        <a:lstStyle/>
        <a:p>
          <a:endParaRPr lang="en-US"/>
        </a:p>
      </dgm:t>
    </dgm:pt>
    <dgm:pt modelId="{5978445F-DA09-144E-BA8E-254A91AA65F8}" type="pres">
      <dgm:prSet presAssocID="{E8FC2223-6992-7D4A-838C-8E1163906FDD}" presName="rootnode" presStyleCnt="0">
        <dgm:presLayoutVars>
          <dgm:chMax/>
          <dgm:chPref/>
          <dgm:dir/>
          <dgm:animLvl val="lvl"/>
        </dgm:presLayoutVars>
      </dgm:prSet>
      <dgm:spPr/>
      <dgm:t>
        <a:bodyPr/>
        <a:lstStyle/>
        <a:p>
          <a:endParaRPr lang="en-US"/>
        </a:p>
      </dgm:t>
    </dgm:pt>
    <dgm:pt modelId="{7DD23956-0CA1-284D-BA5A-12BB8D35FC60}" type="pres">
      <dgm:prSet presAssocID="{6D8AA39E-B23B-9647-ACF3-E061DD3FC0CF}" presName="composite" presStyleCnt="0"/>
      <dgm:spPr/>
    </dgm:pt>
    <dgm:pt modelId="{6A85A692-8FFC-E04B-8D87-18345EBE974A}" type="pres">
      <dgm:prSet presAssocID="{6D8AA39E-B23B-9647-ACF3-E061DD3FC0CF}" presName="LShape" presStyleLbl="alignNode1" presStyleIdx="0" presStyleCnt="7" custLinFactNeighborX="5214" custLinFactNeighborY="63804"/>
      <dgm:spPr>
        <a:solidFill>
          <a:schemeClr val="bg2"/>
        </a:solidFill>
        <a:ln>
          <a:solidFill>
            <a:schemeClr val="bg2"/>
          </a:solidFill>
        </a:ln>
      </dgm:spPr>
    </dgm:pt>
    <dgm:pt modelId="{399F88D7-3870-2D46-A110-6BCA167A2EFA}" type="pres">
      <dgm:prSet presAssocID="{6D8AA39E-B23B-9647-ACF3-E061DD3FC0CF}" presName="ParentText" presStyleLbl="revTx" presStyleIdx="0" presStyleCnt="4" custScaleY="39689" custLinFactNeighborX="9071" custLinFactNeighborY="23111">
        <dgm:presLayoutVars>
          <dgm:chMax val="0"/>
          <dgm:chPref val="0"/>
          <dgm:bulletEnabled val="1"/>
        </dgm:presLayoutVars>
      </dgm:prSet>
      <dgm:spPr/>
      <dgm:t>
        <a:bodyPr/>
        <a:lstStyle/>
        <a:p>
          <a:endParaRPr lang="en-US"/>
        </a:p>
      </dgm:t>
    </dgm:pt>
    <dgm:pt modelId="{26862003-040A-D24F-AD1A-3DB6BC2219D4}" type="pres">
      <dgm:prSet presAssocID="{6D8AA39E-B23B-9647-ACF3-E061DD3FC0CF}" presName="Triangle" presStyleLbl="alignNode1" presStyleIdx="1" presStyleCnt="7" custLinFactY="100000" custLinFactNeighborX="23378" custLinFactNeighborY="156694"/>
      <dgm:spPr>
        <a:solidFill>
          <a:schemeClr val="tx1"/>
        </a:solidFill>
        <a:ln>
          <a:solidFill>
            <a:schemeClr val="tx1"/>
          </a:solidFill>
        </a:ln>
      </dgm:spPr>
    </dgm:pt>
    <dgm:pt modelId="{5F782D87-4667-604D-BACA-E88E09FAE589}" type="pres">
      <dgm:prSet presAssocID="{087E5AD6-E0A3-B646-85E5-B7FEF9AB9E22}" presName="sibTrans" presStyleCnt="0"/>
      <dgm:spPr/>
    </dgm:pt>
    <dgm:pt modelId="{B6E1501E-DDD0-1A44-AF31-ADF29768F5B8}" type="pres">
      <dgm:prSet presAssocID="{087E5AD6-E0A3-B646-85E5-B7FEF9AB9E22}" presName="space" presStyleCnt="0"/>
      <dgm:spPr/>
    </dgm:pt>
    <dgm:pt modelId="{58550523-C7FD-5447-BF7D-39BEB6E3163D}" type="pres">
      <dgm:prSet presAssocID="{BF3866BC-444B-F54E-819D-390FB370D287}" presName="composite" presStyleCnt="0"/>
      <dgm:spPr/>
    </dgm:pt>
    <dgm:pt modelId="{684B91BE-8BE0-2B4A-94D6-5866CEC38861}" type="pres">
      <dgm:prSet presAssocID="{BF3866BC-444B-F54E-819D-390FB370D287}" presName="LShape" presStyleLbl="alignNode1" presStyleIdx="2" presStyleCnt="7" custScaleX="101343" custScaleY="83518" custLinFactNeighborX="-28423" custLinFactNeighborY="33220"/>
      <dgm:spPr>
        <a:solidFill>
          <a:schemeClr val="bg2"/>
        </a:solidFill>
        <a:ln>
          <a:solidFill>
            <a:schemeClr val="bg2"/>
          </a:solidFill>
        </a:ln>
      </dgm:spPr>
    </dgm:pt>
    <dgm:pt modelId="{3773169A-773C-144F-90A5-6C6A136E979A}" type="pres">
      <dgm:prSet presAssocID="{BF3866BC-444B-F54E-819D-390FB370D287}" presName="ParentText" presStyleLbl="revTx" presStyleIdx="1" presStyleCnt="4" custScaleX="182282" custLinFactNeighborX="11762" custLinFactNeighborY="35224">
        <dgm:presLayoutVars>
          <dgm:chMax val="0"/>
          <dgm:chPref val="0"/>
          <dgm:bulletEnabled val="1"/>
        </dgm:presLayoutVars>
      </dgm:prSet>
      <dgm:spPr/>
      <dgm:t>
        <a:bodyPr/>
        <a:lstStyle/>
        <a:p>
          <a:endParaRPr lang="en-US"/>
        </a:p>
      </dgm:t>
    </dgm:pt>
    <dgm:pt modelId="{DA03A5B4-0795-094F-877A-D4DB72EC1ED0}" type="pres">
      <dgm:prSet presAssocID="{BF3866BC-444B-F54E-819D-390FB370D287}" presName="Triangle" presStyleLbl="alignNode1" presStyleIdx="3" presStyleCnt="7" custLinFactX="-77457" custLinFactY="77668" custLinFactNeighborX="-100000" custLinFactNeighborY="100000"/>
      <dgm:spPr>
        <a:solidFill>
          <a:schemeClr val="tx1"/>
        </a:solidFill>
        <a:ln>
          <a:solidFill>
            <a:schemeClr val="tx1"/>
          </a:solidFill>
        </a:ln>
      </dgm:spPr>
    </dgm:pt>
    <dgm:pt modelId="{CCA8E44C-2B55-E549-A639-0F9959094CA7}" type="pres">
      <dgm:prSet presAssocID="{B0A61769-192A-294A-AD3A-F22B7C68337A}" presName="sibTrans" presStyleCnt="0"/>
      <dgm:spPr/>
    </dgm:pt>
    <dgm:pt modelId="{477A3DA7-4A21-5C44-9415-13CB95624FEA}" type="pres">
      <dgm:prSet presAssocID="{B0A61769-192A-294A-AD3A-F22B7C68337A}" presName="space" presStyleCnt="0"/>
      <dgm:spPr/>
    </dgm:pt>
    <dgm:pt modelId="{A30339A2-0392-F84A-AA85-6C485D40E82E}" type="pres">
      <dgm:prSet presAssocID="{026790D0-08B6-B148-B681-54B40A890267}" presName="composite" presStyleCnt="0"/>
      <dgm:spPr/>
    </dgm:pt>
    <dgm:pt modelId="{B805186A-D005-804B-89C8-D87C8DD83469}" type="pres">
      <dgm:prSet presAssocID="{026790D0-08B6-B148-B681-54B40A890267}" presName="LShape" presStyleLbl="alignNode1" presStyleIdx="4" presStyleCnt="7" custLinFactNeighborX="-20462" custLinFactNeighborY="2589"/>
      <dgm:spPr>
        <a:solidFill>
          <a:schemeClr val="bg2"/>
        </a:solidFill>
        <a:ln>
          <a:solidFill>
            <a:schemeClr val="bg2"/>
          </a:solidFill>
        </a:ln>
      </dgm:spPr>
      <dgm:t>
        <a:bodyPr/>
        <a:lstStyle/>
        <a:p>
          <a:endParaRPr lang="en-US"/>
        </a:p>
      </dgm:t>
    </dgm:pt>
    <dgm:pt modelId="{C8AE8D23-24E0-6B4E-A29D-69E4106CC3D8}" type="pres">
      <dgm:prSet presAssocID="{026790D0-08B6-B148-B681-54B40A890267}" presName="ParentText" presStyleLbl="revTx" presStyleIdx="2" presStyleCnt="4" custScaleX="148406" custLinFactNeighborX="7260" custLinFactNeighborY="8792">
        <dgm:presLayoutVars>
          <dgm:chMax val="0"/>
          <dgm:chPref val="0"/>
          <dgm:bulletEnabled val="1"/>
        </dgm:presLayoutVars>
      </dgm:prSet>
      <dgm:spPr/>
      <dgm:t>
        <a:bodyPr/>
        <a:lstStyle/>
        <a:p>
          <a:endParaRPr lang="en-US"/>
        </a:p>
      </dgm:t>
    </dgm:pt>
    <dgm:pt modelId="{21AE3A38-52BB-FB45-BCEF-E03978604F03}" type="pres">
      <dgm:prSet presAssocID="{026790D0-08B6-B148-B681-54B40A890267}" presName="Triangle" presStyleLbl="alignNode1" presStyleIdx="5" presStyleCnt="7" custLinFactX="-28574" custLinFactNeighborX="-100000" custLinFactNeighborY="46754"/>
      <dgm:spPr>
        <a:solidFill>
          <a:schemeClr val="tx1"/>
        </a:solidFill>
        <a:ln>
          <a:solidFill>
            <a:schemeClr val="tx1"/>
          </a:solidFill>
        </a:ln>
      </dgm:spPr>
    </dgm:pt>
    <dgm:pt modelId="{2C4DBC7D-4A77-A447-BA76-24C7FA7D1D94}" type="pres">
      <dgm:prSet presAssocID="{E14C29DB-F2F1-3445-A60C-AB39855465CD}" presName="sibTrans" presStyleCnt="0"/>
      <dgm:spPr/>
    </dgm:pt>
    <dgm:pt modelId="{19378796-08A8-1D47-ACA7-8850D047F06B}" type="pres">
      <dgm:prSet presAssocID="{E14C29DB-F2F1-3445-A60C-AB39855465CD}" presName="space" presStyleCnt="0"/>
      <dgm:spPr/>
    </dgm:pt>
    <dgm:pt modelId="{46070EE2-2C5D-3D4F-85A6-C1C004B032CE}" type="pres">
      <dgm:prSet presAssocID="{D7EB87D5-7B52-9047-B0DE-E04B6D88C353}" presName="composite" presStyleCnt="0"/>
      <dgm:spPr/>
    </dgm:pt>
    <dgm:pt modelId="{57F13F11-7714-744D-A261-C331FC818E17}" type="pres">
      <dgm:prSet presAssocID="{D7EB87D5-7B52-9047-B0DE-E04B6D88C353}" presName="LShape" presStyleLbl="alignNode1" presStyleIdx="6" presStyleCnt="7" custLinFactNeighborX="-16792" custLinFactNeighborY="-37182"/>
      <dgm:spPr>
        <a:solidFill>
          <a:schemeClr val="bg2"/>
        </a:solidFill>
        <a:ln>
          <a:solidFill>
            <a:schemeClr val="bg2"/>
          </a:solidFill>
        </a:ln>
      </dgm:spPr>
    </dgm:pt>
    <dgm:pt modelId="{A56168A2-D7B9-2943-BD81-262AE2F84676}" type="pres">
      <dgm:prSet presAssocID="{D7EB87D5-7B52-9047-B0DE-E04B6D88C353}" presName="ParentText" presStyleLbl="revTx" presStyleIdx="3" presStyleCnt="4" custLinFactNeighborX="-10109" custLinFactNeighborY="-24321">
        <dgm:presLayoutVars>
          <dgm:chMax val="0"/>
          <dgm:chPref val="0"/>
          <dgm:bulletEnabled val="1"/>
        </dgm:presLayoutVars>
      </dgm:prSet>
      <dgm:spPr/>
      <dgm:t>
        <a:bodyPr/>
        <a:lstStyle/>
        <a:p>
          <a:endParaRPr lang="en-US"/>
        </a:p>
      </dgm:t>
    </dgm:pt>
  </dgm:ptLst>
  <dgm:cxnLst>
    <dgm:cxn modelId="{82E2AA5D-5ED7-2B40-AF22-52409AFABB5B}" srcId="{E8FC2223-6992-7D4A-838C-8E1163906FDD}" destId="{026790D0-08B6-B148-B681-54B40A890267}" srcOrd="2" destOrd="0" parTransId="{0A9211C3-BC9B-5F48-87DC-737BFF37209F}" sibTransId="{E14C29DB-F2F1-3445-A60C-AB39855465CD}"/>
    <dgm:cxn modelId="{1074F345-8D08-DA4D-B1A9-146C0C9FFCF9}" type="presOf" srcId="{6D8AA39E-B23B-9647-ACF3-E061DD3FC0CF}" destId="{399F88D7-3870-2D46-A110-6BCA167A2EFA}" srcOrd="0" destOrd="0" presId="urn:microsoft.com/office/officeart/2009/3/layout/StepUpProcess"/>
    <dgm:cxn modelId="{0AAE4459-C68E-414D-A25B-8EC68DFF5A57}" srcId="{E8FC2223-6992-7D4A-838C-8E1163906FDD}" destId="{BF3866BC-444B-F54E-819D-390FB370D287}" srcOrd="1" destOrd="0" parTransId="{6370C37E-C86C-4446-ACD5-BE29D3C89B7D}" sibTransId="{B0A61769-192A-294A-AD3A-F22B7C68337A}"/>
    <dgm:cxn modelId="{F5DBDA1A-BE76-BB43-BB31-8B002A6BABFD}" type="presOf" srcId="{E8FC2223-6992-7D4A-838C-8E1163906FDD}" destId="{5978445F-DA09-144E-BA8E-254A91AA65F8}" srcOrd="0" destOrd="0" presId="urn:microsoft.com/office/officeart/2009/3/layout/StepUpProcess"/>
    <dgm:cxn modelId="{8022E316-8880-8344-B9C7-70B63FED59E5}" srcId="{E8FC2223-6992-7D4A-838C-8E1163906FDD}" destId="{D7EB87D5-7B52-9047-B0DE-E04B6D88C353}" srcOrd="3" destOrd="0" parTransId="{636B5807-D27D-B546-A95B-BBDA28483C11}" sibTransId="{63E5E039-FE9F-B44C-B930-20B9A2CE9380}"/>
    <dgm:cxn modelId="{E524E1B1-1CFC-9D4D-9217-489072B1B355}" type="presOf" srcId="{D7EB87D5-7B52-9047-B0DE-E04B6D88C353}" destId="{A56168A2-D7B9-2943-BD81-262AE2F84676}" srcOrd="0" destOrd="0" presId="urn:microsoft.com/office/officeart/2009/3/layout/StepUpProcess"/>
    <dgm:cxn modelId="{F8D5A544-25DA-BF42-842F-5095FF819753}" srcId="{E8FC2223-6992-7D4A-838C-8E1163906FDD}" destId="{6D8AA39E-B23B-9647-ACF3-E061DD3FC0CF}" srcOrd="0" destOrd="0" parTransId="{F80178F7-CC46-7344-B376-3EF38D47090A}" sibTransId="{087E5AD6-E0A3-B646-85E5-B7FEF9AB9E22}"/>
    <dgm:cxn modelId="{6AA9CF90-E3C7-3849-9F85-C0248A50EA39}" type="presOf" srcId="{026790D0-08B6-B148-B681-54B40A890267}" destId="{C8AE8D23-24E0-6B4E-A29D-69E4106CC3D8}" srcOrd="0" destOrd="0" presId="urn:microsoft.com/office/officeart/2009/3/layout/StepUpProcess"/>
    <dgm:cxn modelId="{70A6B13F-CC9A-5442-9837-12FE4BA64C5E}" type="presOf" srcId="{BF3866BC-444B-F54E-819D-390FB370D287}" destId="{3773169A-773C-144F-90A5-6C6A136E979A}" srcOrd="0" destOrd="0" presId="urn:microsoft.com/office/officeart/2009/3/layout/StepUpProcess"/>
    <dgm:cxn modelId="{F4CBCA36-5C38-0545-8478-75B13128174E}" type="presParOf" srcId="{5978445F-DA09-144E-BA8E-254A91AA65F8}" destId="{7DD23956-0CA1-284D-BA5A-12BB8D35FC60}" srcOrd="0" destOrd="0" presId="urn:microsoft.com/office/officeart/2009/3/layout/StepUpProcess"/>
    <dgm:cxn modelId="{E5AF2151-3B1D-1841-AE52-14EF6F6C33C9}" type="presParOf" srcId="{7DD23956-0CA1-284D-BA5A-12BB8D35FC60}" destId="{6A85A692-8FFC-E04B-8D87-18345EBE974A}" srcOrd="0" destOrd="0" presId="urn:microsoft.com/office/officeart/2009/3/layout/StepUpProcess"/>
    <dgm:cxn modelId="{A2E62584-09CF-1E47-A063-269C27A93CE4}" type="presParOf" srcId="{7DD23956-0CA1-284D-BA5A-12BB8D35FC60}" destId="{399F88D7-3870-2D46-A110-6BCA167A2EFA}" srcOrd="1" destOrd="0" presId="urn:microsoft.com/office/officeart/2009/3/layout/StepUpProcess"/>
    <dgm:cxn modelId="{AA4FFD3B-4BAC-E34E-91E6-2A8B953D351E}" type="presParOf" srcId="{7DD23956-0CA1-284D-BA5A-12BB8D35FC60}" destId="{26862003-040A-D24F-AD1A-3DB6BC2219D4}" srcOrd="2" destOrd="0" presId="urn:microsoft.com/office/officeart/2009/3/layout/StepUpProcess"/>
    <dgm:cxn modelId="{0EB7AADC-2112-6A49-A6E7-E6CAF8831C64}" type="presParOf" srcId="{5978445F-DA09-144E-BA8E-254A91AA65F8}" destId="{5F782D87-4667-604D-BACA-E88E09FAE589}" srcOrd="1" destOrd="0" presId="urn:microsoft.com/office/officeart/2009/3/layout/StepUpProcess"/>
    <dgm:cxn modelId="{60C89CC4-7174-DC4E-A694-21E095CE4017}" type="presParOf" srcId="{5F782D87-4667-604D-BACA-E88E09FAE589}" destId="{B6E1501E-DDD0-1A44-AF31-ADF29768F5B8}" srcOrd="0" destOrd="0" presId="urn:microsoft.com/office/officeart/2009/3/layout/StepUpProcess"/>
    <dgm:cxn modelId="{A30AB7FD-74D2-864A-B9E5-136C6A63DB0D}" type="presParOf" srcId="{5978445F-DA09-144E-BA8E-254A91AA65F8}" destId="{58550523-C7FD-5447-BF7D-39BEB6E3163D}" srcOrd="2" destOrd="0" presId="urn:microsoft.com/office/officeart/2009/3/layout/StepUpProcess"/>
    <dgm:cxn modelId="{7F945EE2-D2B9-D948-BA57-7A7BC633B696}" type="presParOf" srcId="{58550523-C7FD-5447-BF7D-39BEB6E3163D}" destId="{684B91BE-8BE0-2B4A-94D6-5866CEC38861}" srcOrd="0" destOrd="0" presId="urn:microsoft.com/office/officeart/2009/3/layout/StepUpProcess"/>
    <dgm:cxn modelId="{1696F28F-2DCA-AE4E-9434-818AFC6F5017}" type="presParOf" srcId="{58550523-C7FD-5447-BF7D-39BEB6E3163D}" destId="{3773169A-773C-144F-90A5-6C6A136E979A}" srcOrd="1" destOrd="0" presId="urn:microsoft.com/office/officeart/2009/3/layout/StepUpProcess"/>
    <dgm:cxn modelId="{61D6C025-D610-3E45-89B7-629C0C467A1F}" type="presParOf" srcId="{58550523-C7FD-5447-BF7D-39BEB6E3163D}" destId="{DA03A5B4-0795-094F-877A-D4DB72EC1ED0}" srcOrd="2" destOrd="0" presId="urn:microsoft.com/office/officeart/2009/3/layout/StepUpProcess"/>
    <dgm:cxn modelId="{3C4AD998-48B7-BC4E-8518-C7502C7BB148}" type="presParOf" srcId="{5978445F-DA09-144E-BA8E-254A91AA65F8}" destId="{CCA8E44C-2B55-E549-A639-0F9959094CA7}" srcOrd="3" destOrd="0" presId="urn:microsoft.com/office/officeart/2009/3/layout/StepUpProcess"/>
    <dgm:cxn modelId="{BEEB158D-2662-A542-B787-5951E86F072E}" type="presParOf" srcId="{CCA8E44C-2B55-E549-A639-0F9959094CA7}" destId="{477A3DA7-4A21-5C44-9415-13CB95624FEA}" srcOrd="0" destOrd="0" presId="urn:microsoft.com/office/officeart/2009/3/layout/StepUpProcess"/>
    <dgm:cxn modelId="{7DE3A35E-4707-4D47-8C66-614730A2FA75}" type="presParOf" srcId="{5978445F-DA09-144E-BA8E-254A91AA65F8}" destId="{A30339A2-0392-F84A-AA85-6C485D40E82E}" srcOrd="4" destOrd="0" presId="urn:microsoft.com/office/officeart/2009/3/layout/StepUpProcess"/>
    <dgm:cxn modelId="{92C48CCB-B956-CA4A-AB71-E1D919B1FE79}" type="presParOf" srcId="{A30339A2-0392-F84A-AA85-6C485D40E82E}" destId="{B805186A-D005-804B-89C8-D87C8DD83469}" srcOrd="0" destOrd="0" presId="urn:microsoft.com/office/officeart/2009/3/layout/StepUpProcess"/>
    <dgm:cxn modelId="{FA80F400-BB95-9E4B-970F-E46BB5E20FA2}" type="presParOf" srcId="{A30339A2-0392-F84A-AA85-6C485D40E82E}" destId="{C8AE8D23-24E0-6B4E-A29D-69E4106CC3D8}" srcOrd="1" destOrd="0" presId="urn:microsoft.com/office/officeart/2009/3/layout/StepUpProcess"/>
    <dgm:cxn modelId="{F9949C56-C90B-9044-A481-30A1AB578197}" type="presParOf" srcId="{A30339A2-0392-F84A-AA85-6C485D40E82E}" destId="{21AE3A38-52BB-FB45-BCEF-E03978604F03}" srcOrd="2" destOrd="0" presId="urn:microsoft.com/office/officeart/2009/3/layout/StepUpProcess"/>
    <dgm:cxn modelId="{24BEB408-BC01-564F-9F5B-4482CF7F92E9}" type="presParOf" srcId="{5978445F-DA09-144E-BA8E-254A91AA65F8}" destId="{2C4DBC7D-4A77-A447-BA76-24C7FA7D1D94}" srcOrd="5" destOrd="0" presId="urn:microsoft.com/office/officeart/2009/3/layout/StepUpProcess"/>
    <dgm:cxn modelId="{0DE677AF-9201-5E4C-B7EF-2B09837EBD6B}" type="presParOf" srcId="{2C4DBC7D-4A77-A447-BA76-24C7FA7D1D94}" destId="{19378796-08A8-1D47-ACA7-8850D047F06B}" srcOrd="0" destOrd="0" presId="urn:microsoft.com/office/officeart/2009/3/layout/StepUpProcess"/>
    <dgm:cxn modelId="{8FD1D96A-7881-2145-AD6D-0295FF72C36F}" type="presParOf" srcId="{5978445F-DA09-144E-BA8E-254A91AA65F8}" destId="{46070EE2-2C5D-3D4F-85A6-C1C004B032CE}" srcOrd="6" destOrd="0" presId="urn:microsoft.com/office/officeart/2009/3/layout/StepUpProcess"/>
    <dgm:cxn modelId="{6C11DE4B-A2A7-EC4B-AB10-3838AD4B6C21}" type="presParOf" srcId="{46070EE2-2C5D-3D4F-85A6-C1C004B032CE}" destId="{57F13F11-7714-744D-A261-C331FC818E17}" srcOrd="0" destOrd="0" presId="urn:microsoft.com/office/officeart/2009/3/layout/StepUpProcess"/>
    <dgm:cxn modelId="{F655ECBB-AE82-5F49-961C-535A404B46C9}" type="presParOf" srcId="{46070EE2-2C5D-3D4F-85A6-C1C004B032CE}" destId="{A56168A2-D7B9-2943-BD81-262AE2F84676}" srcOrd="1" destOrd="0" presId="urn:microsoft.com/office/officeart/2009/3/layout/StepUpProcess"/>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AA041FD-7ED0-044C-9077-F40DF4CBF79B}" type="doc">
      <dgm:prSet loTypeId="urn:microsoft.com/office/officeart/2005/8/layout/vList3" loCatId="" qsTypeId="urn:microsoft.com/office/officeart/2005/8/quickstyle/simple3" qsCatId="simple" csTypeId="urn:microsoft.com/office/officeart/2005/8/colors/accent1_2" csCatId="accent1" phldr="1"/>
      <dgm:spPr/>
    </dgm:pt>
    <dgm:pt modelId="{B6648665-72D5-F64B-B9CC-34860302DCE9}">
      <dgm:prSet phldrT="[Text]"/>
      <dgm:spPr/>
      <dgm:t>
        <a:bodyPr/>
        <a:lstStyle/>
        <a:p>
          <a:r>
            <a:rPr lang="en-US" dirty="0" smtClean="0">
              <a:solidFill>
                <a:srgbClr val="323C47"/>
              </a:solidFill>
              <a:latin typeface="Arial" charset="0"/>
            </a:rPr>
            <a:t>Choice of </a:t>
          </a:r>
          <a:r>
            <a:rPr lang="en-US" dirty="0" err="1" smtClean="0">
              <a:solidFill>
                <a:srgbClr val="323C47"/>
              </a:solidFill>
              <a:latin typeface="Arial" charset="0"/>
            </a:rPr>
            <a:t>glidepath</a:t>
          </a:r>
          <a:r>
            <a:rPr lang="en-US" dirty="0" smtClean="0">
              <a:solidFill>
                <a:srgbClr val="323C47"/>
              </a:solidFill>
              <a:latin typeface="Arial" charset="0"/>
            </a:rPr>
            <a:t> is static, i.e. once you choose a given asset allocation, you will not deviate from it no matter the market development</a:t>
          </a:r>
          <a:r>
            <a:rPr lang="en-US" baseline="30000" dirty="0" smtClean="0">
              <a:solidFill>
                <a:srgbClr val="323C47"/>
              </a:solidFill>
              <a:latin typeface="Arial" charset="0"/>
            </a:rPr>
            <a:t>(1)</a:t>
          </a:r>
          <a:endParaRPr lang="en-US" dirty="0">
            <a:solidFill>
              <a:srgbClr val="323C47"/>
            </a:solidFill>
          </a:endParaRPr>
        </a:p>
      </dgm:t>
    </dgm:pt>
    <dgm:pt modelId="{00364977-85AE-D841-84D3-51294EF8D175}" type="parTrans" cxnId="{EF7FBF37-DC6A-EA4F-9DBC-A6E65BDC47CE}">
      <dgm:prSet/>
      <dgm:spPr/>
      <dgm:t>
        <a:bodyPr/>
        <a:lstStyle/>
        <a:p>
          <a:endParaRPr lang="en-US"/>
        </a:p>
      </dgm:t>
    </dgm:pt>
    <dgm:pt modelId="{B54065CA-79D5-AC4B-ADE3-D78233BFA4B1}" type="sibTrans" cxnId="{EF7FBF37-DC6A-EA4F-9DBC-A6E65BDC47CE}">
      <dgm:prSet/>
      <dgm:spPr/>
      <dgm:t>
        <a:bodyPr/>
        <a:lstStyle/>
        <a:p>
          <a:endParaRPr lang="en-US"/>
        </a:p>
      </dgm:t>
    </dgm:pt>
    <dgm:pt modelId="{4DCFCE6B-BAC2-F949-A9AD-668E99C72166}">
      <dgm:prSet phldrT="[Text]"/>
      <dgm:spPr/>
      <dgm:t>
        <a:bodyPr/>
        <a:lstStyle/>
        <a:p>
          <a:r>
            <a:rPr lang="en-US" dirty="0" smtClean="0">
              <a:solidFill>
                <a:srgbClr val="323C47"/>
              </a:solidFill>
              <a:latin typeface="Arial" charset="0"/>
            </a:rPr>
            <a:t>SORR is constant for projected period and can be observed ex ante</a:t>
          </a:r>
          <a:endParaRPr lang="en-US" dirty="0"/>
        </a:p>
      </dgm:t>
    </dgm:pt>
    <dgm:pt modelId="{706C57F0-54A0-1E40-BD99-234676CD95EA}" type="parTrans" cxnId="{67E6536B-F7E4-F448-B44D-89B696E656E9}">
      <dgm:prSet/>
      <dgm:spPr/>
      <dgm:t>
        <a:bodyPr/>
        <a:lstStyle/>
        <a:p>
          <a:endParaRPr lang="en-US"/>
        </a:p>
      </dgm:t>
    </dgm:pt>
    <dgm:pt modelId="{DF4D3464-A18A-5B44-B37A-351DAE90FDDB}" type="sibTrans" cxnId="{67E6536B-F7E4-F448-B44D-89B696E656E9}">
      <dgm:prSet/>
      <dgm:spPr/>
      <dgm:t>
        <a:bodyPr/>
        <a:lstStyle/>
        <a:p>
          <a:endParaRPr lang="en-US"/>
        </a:p>
      </dgm:t>
    </dgm:pt>
    <dgm:pt modelId="{FCA615C7-B9F3-6A40-B6A9-800AC2578EBB}">
      <dgm:prSet phldrT="[Text]"/>
      <dgm:spPr/>
      <dgm:t>
        <a:bodyPr/>
        <a:lstStyle/>
        <a:p>
          <a:r>
            <a:rPr lang="en-US" dirty="0" smtClean="0">
              <a:solidFill>
                <a:srgbClr val="323C47"/>
              </a:solidFill>
              <a:latin typeface="Arial" charset="0"/>
            </a:rPr>
            <a:t>Monthly withdrawals </a:t>
          </a:r>
          <a:r>
            <a:rPr lang="en-US" dirty="0" smtClean="0">
              <a:solidFill>
                <a:srgbClr val="323C47"/>
              </a:solidFill>
              <a:latin typeface="Arial" charset="0"/>
            </a:rPr>
            <a:t>are dollar constant over time before inflation adjustment</a:t>
          </a:r>
          <a:r>
            <a:rPr lang="en-US" baseline="30000" dirty="0" smtClean="0">
              <a:solidFill>
                <a:srgbClr val="323C47"/>
              </a:solidFill>
              <a:latin typeface="Arial" charset="0"/>
            </a:rPr>
            <a:t>(2</a:t>
          </a:r>
          <a:r>
            <a:rPr lang="en-US" baseline="30000" dirty="0" smtClean="0">
              <a:solidFill>
                <a:srgbClr val="323C47"/>
              </a:solidFill>
              <a:latin typeface="Arial" charset="0"/>
            </a:rPr>
            <a:t>)</a:t>
          </a:r>
          <a:endParaRPr lang="en-US" dirty="0"/>
        </a:p>
      </dgm:t>
    </dgm:pt>
    <dgm:pt modelId="{5B4FFF93-5CCF-2247-88CD-5917085A5538}" type="parTrans" cxnId="{39A9C489-DD0F-D54C-A229-AF5F599CEF36}">
      <dgm:prSet/>
      <dgm:spPr/>
      <dgm:t>
        <a:bodyPr/>
        <a:lstStyle/>
        <a:p>
          <a:endParaRPr lang="en-US"/>
        </a:p>
      </dgm:t>
    </dgm:pt>
    <dgm:pt modelId="{7A82F705-3D9E-8542-BDFA-0F35C1613BFB}" type="sibTrans" cxnId="{39A9C489-DD0F-D54C-A229-AF5F599CEF36}">
      <dgm:prSet/>
      <dgm:spPr/>
      <dgm:t>
        <a:bodyPr/>
        <a:lstStyle/>
        <a:p>
          <a:endParaRPr lang="en-US"/>
        </a:p>
      </dgm:t>
    </dgm:pt>
    <dgm:pt modelId="{29659E5F-D307-494B-8DC0-8D54BEF52E6D}" type="pres">
      <dgm:prSet presAssocID="{4AA041FD-7ED0-044C-9077-F40DF4CBF79B}" presName="linearFlow" presStyleCnt="0">
        <dgm:presLayoutVars>
          <dgm:dir/>
          <dgm:resizeHandles val="exact"/>
        </dgm:presLayoutVars>
      </dgm:prSet>
      <dgm:spPr/>
    </dgm:pt>
    <dgm:pt modelId="{F368ABFF-6501-574D-A2DF-EEE737423B68}" type="pres">
      <dgm:prSet presAssocID="{B6648665-72D5-F64B-B9CC-34860302DCE9}" presName="composite" presStyleCnt="0"/>
      <dgm:spPr/>
    </dgm:pt>
    <dgm:pt modelId="{83C56F5B-C93A-9545-A3D6-453F2414DC33}" type="pres">
      <dgm:prSet presAssocID="{B6648665-72D5-F64B-B9CC-34860302DCE9}" presName="imgShp" presStyleLbl="fgImgPlace1" presStyleIdx="0" presStyleCnt="3"/>
      <dgm:spPr>
        <a:solidFill>
          <a:schemeClr val="tx1"/>
        </a:solidFill>
        <a:ln>
          <a:solidFill>
            <a:schemeClr val="tx1"/>
          </a:solidFill>
        </a:ln>
      </dgm:spPr>
    </dgm:pt>
    <dgm:pt modelId="{08538125-B31A-CE4E-A885-BB3689DD09BC}" type="pres">
      <dgm:prSet presAssocID="{B6648665-72D5-F64B-B9CC-34860302DCE9}" presName="txShp" presStyleLbl="node1" presStyleIdx="0" presStyleCnt="3">
        <dgm:presLayoutVars>
          <dgm:bulletEnabled val="1"/>
        </dgm:presLayoutVars>
      </dgm:prSet>
      <dgm:spPr/>
      <dgm:t>
        <a:bodyPr/>
        <a:lstStyle/>
        <a:p>
          <a:endParaRPr lang="en-US"/>
        </a:p>
      </dgm:t>
    </dgm:pt>
    <dgm:pt modelId="{0D1E8EFC-334B-1147-B7E0-ED8C76B3779E}" type="pres">
      <dgm:prSet presAssocID="{B54065CA-79D5-AC4B-ADE3-D78233BFA4B1}" presName="spacing" presStyleCnt="0"/>
      <dgm:spPr/>
    </dgm:pt>
    <dgm:pt modelId="{ECB3005C-8572-1543-A76C-918F437E0C9C}" type="pres">
      <dgm:prSet presAssocID="{4DCFCE6B-BAC2-F949-A9AD-668E99C72166}" presName="composite" presStyleCnt="0"/>
      <dgm:spPr/>
    </dgm:pt>
    <dgm:pt modelId="{9CF77A06-F294-8F45-9A3D-91D6FAA718ED}" type="pres">
      <dgm:prSet presAssocID="{4DCFCE6B-BAC2-F949-A9AD-668E99C72166}" presName="imgShp" presStyleLbl="fgImgPlace1" presStyleIdx="1" presStyleCnt="3"/>
      <dgm:spPr>
        <a:solidFill>
          <a:schemeClr val="tx1"/>
        </a:solidFill>
      </dgm:spPr>
    </dgm:pt>
    <dgm:pt modelId="{9A4D6B3A-C066-E045-B471-BB9BA177B047}" type="pres">
      <dgm:prSet presAssocID="{4DCFCE6B-BAC2-F949-A9AD-668E99C72166}" presName="txShp" presStyleLbl="node1" presStyleIdx="1" presStyleCnt="3">
        <dgm:presLayoutVars>
          <dgm:bulletEnabled val="1"/>
        </dgm:presLayoutVars>
      </dgm:prSet>
      <dgm:spPr/>
      <dgm:t>
        <a:bodyPr/>
        <a:lstStyle/>
        <a:p>
          <a:endParaRPr lang="en-US"/>
        </a:p>
      </dgm:t>
    </dgm:pt>
    <dgm:pt modelId="{490A50B4-1AAE-EB42-A5ED-2B3A7EC2432D}" type="pres">
      <dgm:prSet presAssocID="{DF4D3464-A18A-5B44-B37A-351DAE90FDDB}" presName="spacing" presStyleCnt="0"/>
      <dgm:spPr/>
    </dgm:pt>
    <dgm:pt modelId="{509D60DC-E055-1B4F-BB80-7D6CA7A2F248}" type="pres">
      <dgm:prSet presAssocID="{FCA615C7-B9F3-6A40-B6A9-800AC2578EBB}" presName="composite" presStyleCnt="0"/>
      <dgm:spPr/>
    </dgm:pt>
    <dgm:pt modelId="{6FC4123A-244D-6D43-86DF-CA0FC949D08D}" type="pres">
      <dgm:prSet presAssocID="{FCA615C7-B9F3-6A40-B6A9-800AC2578EBB}" presName="imgShp" presStyleLbl="fgImgPlace1" presStyleIdx="2" presStyleCnt="3"/>
      <dgm:spPr>
        <a:solidFill>
          <a:schemeClr val="tx1"/>
        </a:solidFill>
      </dgm:spPr>
    </dgm:pt>
    <dgm:pt modelId="{C2FB042E-DE9A-5B48-85E2-DAC7FFE124BC}" type="pres">
      <dgm:prSet presAssocID="{FCA615C7-B9F3-6A40-B6A9-800AC2578EBB}" presName="txShp" presStyleLbl="node1" presStyleIdx="2" presStyleCnt="3">
        <dgm:presLayoutVars>
          <dgm:bulletEnabled val="1"/>
        </dgm:presLayoutVars>
      </dgm:prSet>
      <dgm:spPr/>
      <dgm:t>
        <a:bodyPr/>
        <a:lstStyle/>
        <a:p>
          <a:endParaRPr lang="en-US"/>
        </a:p>
      </dgm:t>
    </dgm:pt>
  </dgm:ptLst>
  <dgm:cxnLst>
    <dgm:cxn modelId="{39A9C489-DD0F-D54C-A229-AF5F599CEF36}" srcId="{4AA041FD-7ED0-044C-9077-F40DF4CBF79B}" destId="{FCA615C7-B9F3-6A40-B6A9-800AC2578EBB}" srcOrd="2" destOrd="0" parTransId="{5B4FFF93-5CCF-2247-88CD-5917085A5538}" sibTransId="{7A82F705-3D9E-8542-BDFA-0F35C1613BFB}"/>
    <dgm:cxn modelId="{EFE8E39F-767F-E946-87E7-612BD2D5AC33}" type="presOf" srcId="{FCA615C7-B9F3-6A40-B6A9-800AC2578EBB}" destId="{C2FB042E-DE9A-5B48-85E2-DAC7FFE124BC}" srcOrd="0" destOrd="0" presId="urn:microsoft.com/office/officeart/2005/8/layout/vList3"/>
    <dgm:cxn modelId="{A2863137-896E-FD4D-A643-C26193DE2D64}" type="presOf" srcId="{B6648665-72D5-F64B-B9CC-34860302DCE9}" destId="{08538125-B31A-CE4E-A885-BB3689DD09BC}" srcOrd="0" destOrd="0" presId="urn:microsoft.com/office/officeart/2005/8/layout/vList3"/>
    <dgm:cxn modelId="{940067CD-ADE2-CA48-86CE-0F23FDAFDA77}" type="presOf" srcId="{4AA041FD-7ED0-044C-9077-F40DF4CBF79B}" destId="{29659E5F-D307-494B-8DC0-8D54BEF52E6D}" srcOrd="0" destOrd="0" presId="urn:microsoft.com/office/officeart/2005/8/layout/vList3"/>
    <dgm:cxn modelId="{EF7FBF37-DC6A-EA4F-9DBC-A6E65BDC47CE}" srcId="{4AA041FD-7ED0-044C-9077-F40DF4CBF79B}" destId="{B6648665-72D5-F64B-B9CC-34860302DCE9}" srcOrd="0" destOrd="0" parTransId="{00364977-85AE-D841-84D3-51294EF8D175}" sibTransId="{B54065CA-79D5-AC4B-ADE3-D78233BFA4B1}"/>
    <dgm:cxn modelId="{67E6536B-F7E4-F448-B44D-89B696E656E9}" srcId="{4AA041FD-7ED0-044C-9077-F40DF4CBF79B}" destId="{4DCFCE6B-BAC2-F949-A9AD-668E99C72166}" srcOrd="1" destOrd="0" parTransId="{706C57F0-54A0-1E40-BD99-234676CD95EA}" sibTransId="{DF4D3464-A18A-5B44-B37A-351DAE90FDDB}"/>
    <dgm:cxn modelId="{F00DC13C-3855-0948-9A18-C27889F7BD16}" type="presOf" srcId="{4DCFCE6B-BAC2-F949-A9AD-668E99C72166}" destId="{9A4D6B3A-C066-E045-B471-BB9BA177B047}" srcOrd="0" destOrd="0" presId="urn:microsoft.com/office/officeart/2005/8/layout/vList3"/>
    <dgm:cxn modelId="{B64ACECB-2165-D64A-8880-029033303464}" type="presParOf" srcId="{29659E5F-D307-494B-8DC0-8D54BEF52E6D}" destId="{F368ABFF-6501-574D-A2DF-EEE737423B68}" srcOrd="0" destOrd="0" presId="urn:microsoft.com/office/officeart/2005/8/layout/vList3"/>
    <dgm:cxn modelId="{59C8C4EB-3A46-6A4F-A6CB-DE5DCCB6BBD1}" type="presParOf" srcId="{F368ABFF-6501-574D-A2DF-EEE737423B68}" destId="{83C56F5B-C93A-9545-A3D6-453F2414DC33}" srcOrd="0" destOrd="0" presId="urn:microsoft.com/office/officeart/2005/8/layout/vList3"/>
    <dgm:cxn modelId="{BB31B4F8-A00C-244D-AE00-5094DF4165A4}" type="presParOf" srcId="{F368ABFF-6501-574D-A2DF-EEE737423B68}" destId="{08538125-B31A-CE4E-A885-BB3689DD09BC}" srcOrd="1" destOrd="0" presId="urn:microsoft.com/office/officeart/2005/8/layout/vList3"/>
    <dgm:cxn modelId="{F2C80D10-3369-0241-91A2-87B0A2B4E2B0}" type="presParOf" srcId="{29659E5F-D307-494B-8DC0-8D54BEF52E6D}" destId="{0D1E8EFC-334B-1147-B7E0-ED8C76B3779E}" srcOrd="1" destOrd="0" presId="urn:microsoft.com/office/officeart/2005/8/layout/vList3"/>
    <dgm:cxn modelId="{E853B3AE-26F7-3F46-B246-7E39840F15F3}" type="presParOf" srcId="{29659E5F-D307-494B-8DC0-8D54BEF52E6D}" destId="{ECB3005C-8572-1543-A76C-918F437E0C9C}" srcOrd="2" destOrd="0" presId="urn:microsoft.com/office/officeart/2005/8/layout/vList3"/>
    <dgm:cxn modelId="{503A9FA9-6F0F-BA4B-A282-37893E82690F}" type="presParOf" srcId="{ECB3005C-8572-1543-A76C-918F437E0C9C}" destId="{9CF77A06-F294-8F45-9A3D-91D6FAA718ED}" srcOrd="0" destOrd="0" presId="urn:microsoft.com/office/officeart/2005/8/layout/vList3"/>
    <dgm:cxn modelId="{2DD45D08-9E0B-FF4C-B968-3F62AD33C7B2}" type="presParOf" srcId="{ECB3005C-8572-1543-A76C-918F437E0C9C}" destId="{9A4D6B3A-C066-E045-B471-BB9BA177B047}" srcOrd="1" destOrd="0" presId="urn:microsoft.com/office/officeart/2005/8/layout/vList3"/>
    <dgm:cxn modelId="{E44E3E27-F513-D741-A6F2-B14A0B7D1FB6}" type="presParOf" srcId="{29659E5F-D307-494B-8DC0-8D54BEF52E6D}" destId="{490A50B4-1AAE-EB42-A5ED-2B3A7EC2432D}" srcOrd="3" destOrd="0" presId="urn:microsoft.com/office/officeart/2005/8/layout/vList3"/>
    <dgm:cxn modelId="{2D2B7E9D-E8B7-3E47-B3E0-5A9A21BC933E}" type="presParOf" srcId="{29659E5F-D307-494B-8DC0-8D54BEF52E6D}" destId="{509D60DC-E055-1B4F-BB80-7D6CA7A2F248}" srcOrd="4" destOrd="0" presId="urn:microsoft.com/office/officeart/2005/8/layout/vList3"/>
    <dgm:cxn modelId="{D98C8ABC-7657-B945-9008-EFC0564F25FC}" type="presParOf" srcId="{509D60DC-E055-1B4F-BB80-7D6CA7A2F248}" destId="{6FC4123A-244D-6D43-86DF-CA0FC949D08D}" srcOrd="0" destOrd="0" presId="urn:microsoft.com/office/officeart/2005/8/layout/vList3"/>
    <dgm:cxn modelId="{A951FB9F-81BA-CB4A-9EEF-A200474AEDE1}" type="presParOf" srcId="{509D60DC-E055-1B4F-BB80-7D6CA7A2F248}" destId="{C2FB042E-DE9A-5B48-85E2-DAC7FFE124BC}"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0A27507-648C-B243-A042-EE4268AEE00B}" type="doc">
      <dgm:prSet loTypeId="urn:microsoft.com/office/officeart/2005/8/layout/vList2" loCatId="" qsTypeId="urn:microsoft.com/office/officeart/2005/8/quickstyle/simple3" qsCatId="simple" csTypeId="urn:microsoft.com/office/officeart/2005/8/colors/accent1_2" csCatId="accent1" phldr="1"/>
      <dgm:spPr/>
      <dgm:t>
        <a:bodyPr/>
        <a:lstStyle/>
        <a:p>
          <a:endParaRPr lang="en-US"/>
        </a:p>
      </dgm:t>
    </dgm:pt>
    <dgm:pt modelId="{D3442203-61D7-F74A-8970-88A0A965A45D}">
      <dgm:prSet phldrT="[Text]" custT="1"/>
      <dgm:spPr/>
      <dgm:t>
        <a:bodyPr/>
        <a:lstStyle/>
        <a:p>
          <a:r>
            <a:rPr lang="en-US" sz="1700" dirty="0" smtClean="0">
              <a:solidFill>
                <a:srgbClr val="000000"/>
              </a:solidFill>
            </a:rPr>
            <a:t>SORR: 0.3, 0.5, 0.7</a:t>
          </a:r>
          <a:endParaRPr lang="en-US" sz="1700" dirty="0">
            <a:solidFill>
              <a:srgbClr val="000000"/>
            </a:solidFill>
          </a:endParaRPr>
        </a:p>
      </dgm:t>
    </dgm:pt>
    <dgm:pt modelId="{2BE30466-D3D6-0F4A-9363-C4C278A4AD37}" type="parTrans" cxnId="{7595DB41-0D93-4442-BC9D-47B8A26FE5AF}">
      <dgm:prSet/>
      <dgm:spPr/>
      <dgm:t>
        <a:bodyPr/>
        <a:lstStyle/>
        <a:p>
          <a:endParaRPr lang="en-US">
            <a:solidFill>
              <a:srgbClr val="000000"/>
            </a:solidFill>
          </a:endParaRPr>
        </a:p>
      </dgm:t>
    </dgm:pt>
    <dgm:pt modelId="{6E659A7A-905A-3741-B35C-8E2FD675DBA7}" type="sibTrans" cxnId="{7595DB41-0D93-4442-BC9D-47B8A26FE5AF}">
      <dgm:prSet/>
      <dgm:spPr/>
      <dgm:t>
        <a:bodyPr/>
        <a:lstStyle/>
        <a:p>
          <a:endParaRPr lang="en-US">
            <a:solidFill>
              <a:srgbClr val="000000"/>
            </a:solidFill>
          </a:endParaRPr>
        </a:p>
      </dgm:t>
    </dgm:pt>
    <dgm:pt modelId="{FC13F82A-87D8-344D-95A3-0B641C9773B0}">
      <dgm:prSet phldrT="[Text]" custT="1"/>
      <dgm:spPr/>
      <dgm:t>
        <a:bodyPr/>
        <a:lstStyle/>
        <a:p>
          <a:endParaRPr lang="en-US" sz="1700" dirty="0">
            <a:solidFill>
              <a:srgbClr val="000000"/>
            </a:solidFill>
          </a:endParaRPr>
        </a:p>
      </dgm:t>
    </dgm:pt>
    <dgm:pt modelId="{A7C73F4F-1C9C-F54D-9E05-FBAADB0B9803}" type="parTrans" cxnId="{267A9F5C-6DBF-0F4C-9641-DD6E7CA1A155}">
      <dgm:prSet/>
      <dgm:spPr/>
      <dgm:t>
        <a:bodyPr/>
        <a:lstStyle/>
        <a:p>
          <a:endParaRPr lang="en-US">
            <a:solidFill>
              <a:srgbClr val="000000"/>
            </a:solidFill>
          </a:endParaRPr>
        </a:p>
      </dgm:t>
    </dgm:pt>
    <dgm:pt modelId="{CD4A7ABD-A3DF-D24F-92AA-B37A4B6D61DC}" type="sibTrans" cxnId="{267A9F5C-6DBF-0F4C-9641-DD6E7CA1A155}">
      <dgm:prSet/>
      <dgm:spPr/>
      <dgm:t>
        <a:bodyPr/>
        <a:lstStyle/>
        <a:p>
          <a:endParaRPr lang="en-US">
            <a:solidFill>
              <a:srgbClr val="000000"/>
            </a:solidFill>
          </a:endParaRPr>
        </a:p>
      </dgm:t>
    </dgm:pt>
    <dgm:pt modelId="{5FB669C1-8752-234C-9978-EA91C0501735}">
      <dgm:prSet phldrT="[Text]" custT="1"/>
      <dgm:spPr/>
      <dgm:t>
        <a:bodyPr/>
        <a:lstStyle/>
        <a:p>
          <a:r>
            <a:rPr lang="en-US" sz="1700" dirty="0" smtClean="0">
              <a:solidFill>
                <a:srgbClr val="000000"/>
              </a:solidFill>
            </a:rPr>
            <a:t>Equity Portion: 0.1, 0.3, 0.6 </a:t>
          </a:r>
          <a:endParaRPr lang="en-US" sz="1700" dirty="0">
            <a:solidFill>
              <a:srgbClr val="000000"/>
            </a:solidFill>
          </a:endParaRPr>
        </a:p>
      </dgm:t>
    </dgm:pt>
    <dgm:pt modelId="{B9DD98C8-F611-D149-BB37-C96481E129B5}" type="parTrans" cxnId="{FC7C9305-7DA9-834C-8289-645869441E94}">
      <dgm:prSet/>
      <dgm:spPr/>
      <dgm:t>
        <a:bodyPr/>
        <a:lstStyle/>
        <a:p>
          <a:endParaRPr lang="en-US">
            <a:solidFill>
              <a:srgbClr val="000000"/>
            </a:solidFill>
          </a:endParaRPr>
        </a:p>
      </dgm:t>
    </dgm:pt>
    <dgm:pt modelId="{5217E38C-AC18-1941-9C08-461B931F77DB}" type="sibTrans" cxnId="{FC7C9305-7DA9-834C-8289-645869441E94}">
      <dgm:prSet/>
      <dgm:spPr/>
      <dgm:t>
        <a:bodyPr/>
        <a:lstStyle/>
        <a:p>
          <a:endParaRPr lang="en-US">
            <a:solidFill>
              <a:srgbClr val="000000"/>
            </a:solidFill>
          </a:endParaRPr>
        </a:p>
      </dgm:t>
    </dgm:pt>
    <dgm:pt modelId="{FA10B65B-BCE6-7445-BA0F-304DE26C0A7B}">
      <dgm:prSet phldrT="[Text]" custT="1"/>
      <dgm:spPr/>
      <dgm:t>
        <a:bodyPr/>
        <a:lstStyle/>
        <a:p>
          <a:endParaRPr lang="en-US" sz="1700" dirty="0">
            <a:solidFill>
              <a:srgbClr val="000000"/>
            </a:solidFill>
          </a:endParaRPr>
        </a:p>
      </dgm:t>
    </dgm:pt>
    <dgm:pt modelId="{A117DABD-5E4B-C846-BC92-1434B469AF73}" type="parTrans" cxnId="{52635369-CB18-D640-AEEA-4456327655B3}">
      <dgm:prSet/>
      <dgm:spPr/>
      <dgm:t>
        <a:bodyPr/>
        <a:lstStyle/>
        <a:p>
          <a:endParaRPr lang="en-US">
            <a:solidFill>
              <a:srgbClr val="000000"/>
            </a:solidFill>
          </a:endParaRPr>
        </a:p>
      </dgm:t>
    </dgm:pt>
    <dgm:pt modelId="{66CD46FA-325B-2344-831A-D8A0D870E833}" type="sibTrans" cxnId="{52635369-CB18-D640-AEEA-4456327655B3}">
      <dgm:prSet/>
      <dgm:spPr/>
      <dgm:t>
        <a:bodyPr/>
        <a:lstStyle/>
        <a:p>
          <a:endParaRPr lang="en-US">
            <a:solidFill>
              <a:srgbClr val="000000"/>
            </a:solidFill>
          </a:endParaRPr>
        </a:p>
      </dgm:t>
    </dgm:pt>
    <dgm:pt modelId="{35D292B3-52C5-3842-83A2-1ABB33F436B5}" type="pres">
      <dgm:prSet presAssocID="{40A27507-648C-B243-A042-EE4268AEE00B}" presName="linear" presStyleCnt="0">
        <dgm:presLayoutVars>
          <dgm:animLvl val="lvl"/>
          <dgm:resizeHandles val="exact"/>
        </dgm:presLayoutVars>
      </dgm:prSet>
      <dgm:spPr/>
      <dgm:t>
        <a:bodyPr/>
        <a:lstStyle/>
        <a:p>
          <a:endParaRPr lang="en-US"/>
        </a:p>
      </dgm:t>
    </dgm:pt>
    <dgm:pt modelId="{D804AE97-09BD-2943-8865-87606303F1CA}" type="pres">
      <dgm:prSet presAssocID="{D3442203-61D7-F74A-8970-88A0A965A45D}" presName="parentText" presStyleLbl="node1" presStyleIdx="0" presStyleCnt="2">
        <dgm:presLayoutVars>
          <dgm:chMax val="0"/>
          <dgm:bulletEnabled val="1"/>
        </dgm:presLayoutVars>
      </dgm:prSet>
      <dgm:spPr/>
      <dgm:t>
        <a:bodyPr/>
        <a:lstStyle/>
        <a:p>
          <a:endParaRPr lang="en-US"/>
        </a:p>
      </dgm:t>
    </dgm:pt>
    <dgm:pt modelId="{4B411654-890F-6949-8FAB-F6F973D995D4}" type="pres">
      <dgm:prSet presAssocID="{D3442203-61D7-F74A-8970-88A0A965A45D}" presName="childText" presStyleLbl="revTx" presStyleIdx="0" presStyleCnt="2">
        <dgm:presLayoutVars>
          <dgm:bulletEnabled val="1"/>
        </dgm:presLayoutVars>
      </dgm:prSet>
      <dgm:spPr/>
      <dgm:t>
        <a:bodyPr/>
        <a:lstStyle/>
        <a:p>
          <a:endParaRPr lang="en-US"/>
        </a:p>
      </dgm:t>
    </dgm:pt>
    <dgm:pt modelId="{F1A4F1E1-7F5E-F948-8160-BB37608F47DC}" type="pres">
      <dgm:prSet presAssocID="{5FB669C1-8752-234C-9978-EA91C0501735}" presName="parentText" presStyleLbl="node1" presStyleIdx="1" presStyleCnt="2">
        <dgm:presLayoutVars>
          <dgm:chMax val="0"/>
          <dgm:bulletEnabled val="1"/>
        </dgm:presLayoutVars>
      </dgm:prSet>
      <dgm:spPr/>
      <dgm:t>
        <a:bodyPr/>
        <a:lstStyle/>
        <a:p>
          <a:endParaRPr lang="en-US"/>
        </a:p>
      </dgm:t>
    </dgm:pt>
    <dgm:pt modelId="{06C76BBD-BF2B-1B4B-8180-A84140898637}" type="pres">
      <dgm:prSet presAssocID="{5FB669C1-8752-234C-9978-EA91C0501735}" presName="childText" presStyleLbl="revTx" presStyleIdx="1" presStyleCnt="2">
        <dgm:presLayoutVars>
          <dgm:bulletEnabled val="1"/>
        </dgm:presLayoutVars>
      </dgm:prSet>
      <dgm:spPr/>
      <dgm:t>
        <a:bodyPr/>
        <a:lstStyle/>
        <a:p>
          <a:endParaRPr lang="en-US"/>
        </a:p>
      </dgm:t>
    </dgm:pt>
  </dgm:ptLst>
  <dgm:cxnLst>
    <dgm:cxn modelId="{2769560C-2742-A44F-B477-A4EA622C4BB2}" type="presOf" srcId="{FA10B65B-BCE6-7445-BA0F-304DE26C0A7B}" destId="{06C76BBD-BF2B-1B4B-8180-A84140898637}" srcOrd="0" destOrd="0" presId="urn:microsoft.com/office/officeart/2005/8/layout/vList2"/>
    <dgm:cxn modelId="{2E2110A5-E43E-F04E-90B7-972773196E50}" type="presOf" srcId="{40A27507-648C-B243-A042-EE4268AEE00B}" destId="{35D292B3-52C5-3842-83A2-1ABB33F436B5}" srcOrd="0" destOrd="0" presId="urn:microsoft.com/office/officeart/2005/8/layout/vList2"/>
    <dgm:cxn modelId="{267A9F5C-6DBF-0F4C-9641-DD6E7CA1A155}" srcId="{D3442203-61D7-F74A-8970-88A0A965A45D}" destId="{FC13F82A-87D8-344D-95A3-0B641C9773B0}" srcOrd="0" destOrd="0" parTransId="{A7C73F4F-1C9C-F54D-9E05-FBAADB0B9803}" sibTransId="{CD4A7ABD-A3DF-D24F-92AA-B37A4B6D61DC}"/>
    <dgm:cxn modelId="{F94955EC-1F62-8444-BB2C-7F8919F5791F}" type="presOf" srcId="{D3442203-61D7-F74A-8970-88A0A965A45D}" destId="{D804AE97-09BD-2943-8865-87606303F1CA}" srcOrd="0" destOrd="0" presId="urn:microsoft.com/office/officeart/2005/8/layout/vList2"/>
    <dgm:cxn modelId="{52635369-CB18-D640-AEEA-4456327655B3}" srcId="{5FB669C1-8752-234C-9978-EA91C0501735}" destId="{FA10B65B-BCE6-7445-BA0F-304DE26C0A7B}" srcOrd="0" destOrd="0" parTransId="{A117DABD-5E4B-C846-BC92-1434B469AF73}" sibTransId="{66CD46FA-325B-2344-831A-D8A0D870E833}"/>
    <dgm:cxn modelId="{936396F2-F495-B741-A147-549288A1978F}" type="presOf" srcId="{FC13F82A-87D8-344D-95A3-0B641C9773B0}" destId="{4B411654-890F-6949-8FAB-F6F973D995D4}" srcOrd="0" destOrd="0" presId="urn:microsoft.com/office/officeart/2005/8/layout/vList2"/>
    <dgm:cxn modelId="{FC7C9305-7DA9-834C-8289-645869441E94}" srcId="{40A27507-648C-B243-A042-EE4268AEE00B}" destId="{5FB669C1-8752-234C-9978-EA91C0501735}" srcOrd="1" destOrd="0" parTransId="{B9DD98C8-F611-D149-BB37-C96481E129B5}" sibTransId="{5217E38C-AC18-1941-9C08-461B931F77DB}"/>
    <dgm:cxn modelId="{7595DB41-0D93-4442-BC9D-47B8A26FE5AF}" srcId="{40A27507-648C-B243-A042-EE4268AEE00B}" destId="{D3442203-61D7-F74A-8970-88A0A965A45D}" srcOrd="0" destOrd="0" parTransId="{2BE30466-D3D6-0F4A-9363-C4C278A4AD37}" sibTransId="{6E659A7A-905A-3741-B35C-8E2FD675DBA7}"/>
    <dgm:cxn modelId="{A4B2144F-AEDC-ED44-A2ED-4CFE2DF80DBF}" type="presOf" srcId="{5FB669C1-8752-234C-9978-EA91C0501735}" destId="{F1A4F1E1-7F5E-F948-8160-BB37608F47DC}" srcOrd="0" destOrd="0" presId="urn:microsoft.com/office/officeart/2005/8/layout/vList2"/>
    <dgm:cxn modelId="{0A806982-100B-CA4C-AA04-E6472CAECED6}" type="presParOf" srcId="{35D292B3-52C5-3842-83A2-1ABB33F436B5}" destId="{D804AE97-09BD-2943-8865-87606303F1CA}" srcOrd="0" destOrd="0" presId="urn:microsoft.com/office/officeart/2005/8/layout/vList2"/>
    <dgm:cxn modelId="{95E66838-0D80-5A4B-8163-E3ECDF75E455}" type="presParOf" srcId="{35D292B3-52C5-3842-83A2-1ABB33F436B5}" destId="{4B411654-890F-6949-8FAB-F6F973D995D4}" srcOrd="1" destOrd="0" presId="urn:microsoft.com/office/officeart/2005/8/layout/vList2"/>
    <dgm:cxn modelId="{00004E8A-ABA8-2741-A5DB-683F0BD6730D}" type="presParOf" srcId="{35D292B3-52C5-3842-83A2-1ABB33F436B5}" destId="{F1A4F1E1-7F5E-F948-8160-BB37608F47DC}" srcOrd="2" destOrd="0" presId="urn:microsoft.com/office/officeart/2005/8/layout/vList2"/>
    <dgm:cxn modelId="{63C52171-DB12-A244-9A75-85F4744E4FE2}" type="presParOf" srcId="{35D292B3-52C5-3842-83A2-1ABB33F436B5}" destId="{06C76BBD-BF2B-1B4B-8180-A84140898637}" srcOrd="3"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C87910B-CE60-4942-B830-D5AF23C86291}" type="doc">
      <dgm:prSet loTypeId="urn:microsoft.com/office/officeart/2005/8/layout/vProcess5" loCatId="" qsTypeId="urn:microsoft.com/office/officeart/2005/8/quickstyle/simple3" qsCatId="simple" csTypeId="urn:microsoft.com/office/officeart/2005/8/colors/accent1_2" csCatId="accent1" phldr="1"/>
      <dgm:spPr/>
      <dgm:t>
        <a:bodyPr/>
        <a:lstStyle/>
        <a:p>
          <a:endParaRPr lang="en-US"/>
        </a:p>
      </dgm:t>
    </dgm:pt>
    <dgm:pt modelId="{81F92F26-74D6-C74B-8AFC-7428E5DAA1E7}">
      <dgm:prSet phldrT="[Text]"/>
      <dgm:spPr/>
      <dgm:t>
        <a:bodyPr/>
        <a:lstStyle/>
        <a:p>
          <a:r>
            <a:rPr lang="en-US" dirty="0" smtClean="0">
              <a:solidFill>
                <a:srgbClr val="323C47"/>
              </a:solidFill>
              <a:latin typeface="Arial" charset="0"/>
            </a:rPr>
            <a:t>Define 3 different </a:t>
          </a:r>
          <a:r>
            <a:rPr lang="en-US" dirty="0" err="1" smtClean="0">
              <a:solidFill>
                <a:srgbClr val="323C47"/>
              </a:solidFill>
              <a:latin typeface="Arial" charset="0"/>
            </a:rPr>
            <a:t>glidepaths</a:t>
          </a:r>
          <a:r>
            <a:rPr lang="en-US" dirty="0" smtClean="0">
              <a:solidFill>
                <a:srgbClr val="323C47"/>
              </a:solidFill>
              <a:latin typeface="Arial" charset="0"/>
            </a:rPr>
            <a:t> (conservative, moderate, aggressive) and 3 different SORR exposure (bad returns early, random, late)</a:t>
          </a:r>
          <a:endParaRPr lang="en-US" dirty="0">
            <a:solidFill>
              <a:srgbClr val="323C47"/>
            </a:solidFill>
          </a:endParaRPr>
        </a:p>
      </dgm:t>
    </dgm:pt>
    <dgm:pt modelId="{72E78D47-ABDA-F345-AFCC-75C2A37D18BC}" type="parTrans" cxnId="{28DA1793-181B-014E-8435-FDE332B3A787}">
      <dgm:prSet/>
      <dgm:spPr/>
      <dgm:t>
        <a:bodyPr/>
        <a:lstStyle/>
        <a:p>
          <a:endParaRPr lang="en-US"/>
        </a:p>
      </dgm:t>
    </dgm:pt>
    <dgm:pt modelId="{CEABBD34-138D-E645-B57D-B49F8A47A074}" type="sibTrans" cxnId="{28DA1793-181B-014E-8435-FDE332B3A787}">
      <dgm:prSet/>
      <dgm:spPr>
        <a:solidFill>
          <a:schemeClr val="tx1">
            <a:alpha val="90000"/>
          </a:schemeClr>
        </a:solidFill>
      </dgm:spPr>
      <dgm:t>
        <a:bodyPr/>
        <a:lstStyle/>
        <a:p>
          <a:endParaRPr lang="en-US"/>
        </a:p>
      </dgm:t>
    </dgm:pt>
    <dgm:pt modelId="{9EB42B3B-C76E-AC43-8448-A9366133A33B}">
      <dgm:prSet phldrT="[Text]"/>
      <dgm:spPr/>
      <dgm:t>
        <a:bodyPr/>
        <a:lstStyle/>
        <a:p>
          <a:r>
            <a:rPr lang="en-US" dirty="0" smtClean="0">
              <a:solidFill>
                <a:srgbClr val="323C47"/>
              </a:solidFill>
              <a:latin typeface="Arial" charset="0"/>
            </a:rPr>
            <a:t>Using Monte Carlo simulation, detect distribution of coverage ratio and object function</a:t>
          </a:r>
          <a:endParaRPr lang="en-US" dirty="0">
            <a:solidFill>
              <a:srgbClr val="323C47"/>
            </a:solidFill>
          </a:endParaRPr>
        </a:p>
      </dgm:t>
    </dgm:pt>
    <dgm:pt modelId="{277D1A87-AF97-4548-B759-45734B1EBBAD}" type="parTrans" cxnId="{D7F27EE3-3B26-E943-97EB-12F9BD1918CC}">
      <dgm:prSet/>
      <dgm:spPr/>
      <dgm:t>
        <a:bodyPr/>
        <a:lstStyle/>
        <a:p>
          <a:endParaRPr lang="en-US"/>
        </a:p>
      </dgm:t>
    </dgm:pt>
    <dgm:pt modelId="{3F86AD93-DE5B-B143-97DE-D441C427FA91}" type="sibTrans" cxnId="{D7F27EE3-3B26-E943-97EB-12F9BD1918CC}">
      <dgm:prSet/>
      <dgm:spPr>
        <a:solidFill>
          <a:schemeClr val="tx1">
            <a:alpha val="90000"/>
          </a:schemeClr>
        </a:solidFill>
      </dgm:spPr>
      <dgm:t>
        <a:bodyPr/>
        <a:lstStyle/>
        <a:p>
          <a:endParaRPr lang="en-US"/>
        </a:p>
      </dgm:t>
    </dgm:pt>
    <dgm:pt modelId="{4E0B2BFA-83D3-9943-951D-0C517224C7D7}">
      <dgm:prSet/>
      <dgm:spPr/>
      <dgm:t>
        <a:bodyPr/>
        <a:lstStyle/>
        <a:p>
          <a:r>
            <a:rPr lang="en-US" dirty="0" smtClean="0">
              <a:solidFill>
                <a:srgbClr val="323C47"/>
              </a:solidFill>
              <a:latin typeface="Arial" charset="0"/>
            </a:rPr>
            <a:t>Define current income level and constant $ withdrawal</a:t>
          </a:r>
          <a:endParaRPr lang="en-US" dirty="0">
            <a:solidFill>
              <a:srgbClr val="323C47"/>
            </a:solidFill>
            <a:latin typeface="Arial" charset="0"/>
          </a:endParaRPr>
        </a:p>
      </dgm:t>
    </dgm:pt>
    <dgm:pt modelId="{F4D81DF7-A3BD-8744-96C9-A82BCEDFABB2}" type="parTrans" cxnId="{2E475451-37CF-2C4E-906D-5E57F6700E1D}">
      <dgm:prSet/>
      <dgm:spPr/>
      <dgm:t>
        <a:bodyPr/>
        <a:lstStyle/>
        <a:p>
          <a:endParaRPr lang="en-US"/>
        </a:p>
      </dgm:t>
    </dgm:pt>
    <dgm:pt modelId="{57E63FE9-DA7C-2B4D-8130-86E37D52226C}" type="sibTrans" cxnId="{2E475451-37CF-2C4E-906D-5E57F6700E1D}">
      <dgm:prSet/>
      <dgm:spPr>
        <a:solidFill>
          <a:schemeClr val="tx1">
            <a:alpha val="90000"/>
          </a:schemeClr>
        </a:solidFill>
      </dgm:spPr>
      <dgm:t>
        <a:bodyPr/>
        <a:lstStyle/>
        <a:p>
          <a:endParaRPr lang="en-US"/>
        </a:p>
      </dgm:t>
    </dgm:pt>
    <dgm:pt modelId="{DB9BF9C8-4491-3141-A728-7B7FA2583DCA}">
      <dgm:prSet/>
      <dgm:spPr/>
      <dgm:t>
        <a:bodyPr/>
        <a:lstStyle/>
        <a:p>
          <a:r>
            <a:rPr lang="en-US" dirty="0" smtClean="0">
              <a:solidFill>
                <a:srgbClr val="323C47"/>
              </a:solidFill>
              <a:latin typeface="Arial" charset="0"/>
            </a:rPr>
            <a:t>Understand rationale, sensitivity &amp; implications of observed data</a:t>
          </a:r>
          <a:endParaRPr lang="en-US" dirty="0">
            <a:solidFill>
              <a:srgbClr val="323C47"/>
            </a:solidFill>
          </a:endParaRPr>
        </a:p>
      </dgm:t>
    </dgm:pt>
    <dgm:pt modelId="{65FCC47C-9E09-0348-8DCB-90CC49721DFE}" type="parTrans" cxnId="{3CE83F10-C29A-3A4A-918A-5980FAE9F741}">
      <dgm:prSet/>
      <dgm:spPr/>
      <dgm:t>
        <a:bodyPr/>
        <a:lstStyle/>
        <a:p>
          <a:endParaRPr lang="en-US"/>
        </a:p>
      </dgm:t>
    </dgm:pt>
    <dgm:pt modelId="{4B09B20D-1C27-5E43-BEC8-3B655A9D9141}" type="sibTrans" cxnId="{3CE83F10-C29A-3A4A-918A-5980FAE9F741}">
      <dgm:prSet/>
      <dgm:spPr/>
      <dgm:t>
        <a:bodyPr/>
        <a:lstStyle/>
        <a:p>
          <a:endParaRPr lang="en-US"/>
        </a:p>
      </dgm:t>
    </dgm:pt>
    <dgm:pt modelId="{BEC2CF29-ED48-6D4A-9385-BCC3D84B91DE}" type="pres">
      <dgm:prSet presAssocID="{3C87910B-CE60-4942-B830-D5AF23C86291}" presName="outerComposite" presStyleCnt="0">
        <dgm:presLayoutVars>
          <dgm:chMax val="5"/>
          <dgm:dir/>
          <dgm:resizeHandles val="exact"/>
        </dgm:presLayoutVars>
      </dgm:prSet>
      <dgm:spPr/>
      <dgm:t>
        <a:bodyPr/>
        <a:lstStyle/>
        <a:p>
          <a:endParaRPr lang="en-US"/>
        </a:p>
      </dgm:t>
    </dgm:pt>
    <dgm:pt modelId="{45F51809-61CF-D742-9308-3345EF7519EF}" type="pres">
      <dgm:prSet presAssocID="{3C87910B-CE60-4942-B830-D5AF23C86291}" presName="dummyMaxCanvas" presStyleCnt="0">
        <dgm:presLayoutVars/>
      </dgm:prSet>
      <dgm:spPr/>
    </dgm:pt>
    <dgm:pt modelId="{FA2191AC-83B3-5947-A648-A95340322797}" type="pres">
      <dgm:prSet presAssocID="{3C87910B-CE60-4942-B830-D5AF23C86291}" presName="FourNodes_1" presStyleLbl="node1" presStyleIdx="0" presStyleCnt="4" custLinFactNeighborX="205" custLinFactNeighborY="3099">
        <dgm:presLayoutVars>
          <dgm:bulletEnabled val="1"/>
        </dgm:presLayoutVars>
      </dgm:prSet>
      <dgm:spPr/>
      <dgm:t>
        <a:bodyPr/>
        <a:lstStyle/>
        <a:p>
          <a:endParaRPr lang="en-US"/>
        </a:p>
      </dgm:t>
    </dgm:pt>
    <dgm:pt modelId="{5F215BE3-5EBE-8240-B34F-5413E28BE665}" type="pres">
      <dgm:prSet presAssocID="{3C87910B-CE60-4942-B830-D5AF23C86291}" presName="FourNodes_2" presStyleLbl="node1" presStyleIdx="1" presStyleCnt="4">
        <dgm:presLayoutVars>
          <dgm:bulletEnabled val="1"/>
        </dgm:presLayoutVars>
      </dgm:prSet>
      <dgm:spPr/>
      <dgm:t>
        <a:bodyPr/>
        <a:lstStyle/>
        <a:p>
          <a:endParaRPr lang="en-US"/>
        </a:p>
      </dgm:t>
    </dgm:pt>
    <dgm:pt modelId="{21C15E55-CADB-3341-B45D-2261047C88A8}" type="pres">
      <dgm:prSet presAssocID="{3C87910B-CE60-4942-B830-D5AF23C86291}" presName="FourNodes_3" presStyleLbl="node1" presStyleIdx="2" presStyleCnt="4">
        <dgm:presLayoutVars>
          <dgm:bulletEnabled val="1"/>
        </dgm:presLayoutVars>
      </dgm:prSet>
      <dgm:spPr/>
      <dgm:t>
        <a:bodyPr/>
        <a:lstStyle/>
        <a:p>
          <a:endParaRPr lang="en-US"/>
        </a:p>
      </dgm:t>
    </dgm:pt>
    <dgm:pt modelId="{78CE8902-7546-2944-9D0A-D30A99F9283E}" type="pres">
      <dgm:prSet presAssocID="{3C87910B-CE60-4942-B830-D5AF23C86291}" presName="FourNodes_4" presStyleLbl="node1" presStyleIdx="3" presStyleCnt="4" custScaleX="98900">
        <dgm:presLayoutVars>
          <dgm:bulletEnabled val="1"/>
        </dgm:presLayoutVars>
      </dgm:prSet>
      <dgm:spPr/>
      <dgm:t>
        <a:bodyPr/>
        <a:lstStyle/>
        <a:p>
          <a:endParaRPr lang="en-US"/>
        </a:p>
      </dgm:t>
    </dgm:pt>
    <dgm:pt modelId="{D51AE68D-A818-E446-8C14-5476C0342B95}" type="pres">
      <dgm:prSet presAssocID="{3C87910B-CE60-4942-B830-D5AF23C86291}" presName="FourConn_1-2" presStyleLbl="fgAccFollowNode1" presStyleIdx="0" presStyleCnt="3">
        <dgm:presLayoutVars>
          <dgm:bulletEnabled val="1"/>
        </dgm:presLayoutVars>
      </dgm:prSet>
      <dgm:spPr/>
      <dgm:t>
        <a:bodyPr/>
        <a:lstStyle/>
        <a:p>
          <a:endParaRPr lang="en-US"/>
        </a:p>
      </dgm:t>
    </dgm:pt>
    <dgm:pt modelId="{19F403EB-E25D-A74E-91C5-926D2D7761E1}" type="pres">
      <dgm:prSet presAssocID="{3C87910B-CE60-4942-B830-D5AF23C86291}" presName="FourConn_2-3" presStyleLbl="fgAccFollowNode1" presStyleIdx="1" presStyleCnt="3">
        <dgm:presLayoutVars>
          <dgm:bulletEnabled val="1"/>
        </dgm:presLayoutVars>
      </dgm:prSet>
      <dgm:spPr/>
      <dgm:t>
        <a:bodyPr/>
        <a:lstStyle/>
        <a:p>
          <a:endParaRPr lang="en-US"/>
        </a:p>
      </dgm:t>
    </dgm:pt>
    <dgm:pt modelId="{587AD7F5-8C34-364B-A3BA-566F4CAC78B2}" type="pres">
      <dgm:prSet presAssocID="{3C87910B-CE60-4942-B830-D5AF23C86291}" presName="FourConn_3-4" presStyleLbl="fgAccFollowNode1" presStyleIdx="2" presStyleCnt="3">
        <dgm:presLayoutVars>
          <dgm:bulletEnabled val="1"/>
        </dgm:presLayoutVars>
      </dgm:prSet>
      <dgm:spPr/>
      <dgm:t>
        <a:bodyPr/>
        <a:lstStyle/>
        <a:p>
          <a:endParaRPr lang="en-US"/>
        </a:p>
      </dgm:t>
    </dgm:pt>
    <dgm:pt modelId="{0810CB17-03E9-3646-BC15-026A58C1C658}" type="pres">
      <dgm:prSet presAssocID="{3C87910B-CE60-4942-B830-D5AF23C86291}" presName="FourNodes_1_text" presStyleLbl="node1" presStyleIdx="3" presStyleCnt="4">
        <dgm:presLayoutVars>
          <dgm:bulletEnabled val="1"/>
        </dgm:presLayoutVars>
      </dgm:prSet>
      <dgm:spPr/>
      <dgm:t>
        <a:bodyPr/>
        <a:lstStyle/>
        <a:p>
          <a:endParaRPr lang="en-US"/>
        </a:p>
      </dgm:t>
    </dgm:pt>
    <dgm:pt modelId="{AE292032-ABA5-B042-818D-584E073F5099}" type="pres">
      <dgm:prSet presAssocID="{3C87910B-CE60-4942-B830-D5AF23C86291}" presName="FourNodes_2_text" presStyleLbl="node1" presStyleIdx="3" presStyleCnt="4">
        <dgm:presLayoutVars>
          <dgm:bulletEnabled val="1"/>
        </dgm:presLayoutVars>
      </dgm:prSet>
      <dgm:spPr/>
      <dgm:t>
        <a:bodyPr/>
        <a:lstStyle/>
        <a:p>
          <a:endParaRPr lang="en-US"/>
        </a:p>
      </dgm:t>
    </dgm:pt>
    <dgm:pt modelId="{9BA24E6E-E938-9A49-B28E-4564DAAE91DF}" type="pres">
      <dgm:prSet presAssocID="{3C87910B-CE60-4942-B830-D5AF23C86291}" presName="FourNodes_3_text" presStyleLbl="node1" presStyleIdx="3" presStyleCnt="4">
        <dgm:presLayoutVars>
          <dgm:bulletEnabled val="1"/>
        </dgm:presLayoutVars>
      </dgm:prSet>
      <dgm:spPr/>
      <dgm:t>
        <a:bodyPr/>
        <a:lstStyle/>
        <a:p>
          <a:endParaRPr lang="en-US"/>
        </a:p>
      </dgm:t>
    </dgm:pt>
    <dgm:pt modelId="{C9754693-180F-ED4D-BB6F-A2B9772BC689}" type="pres">
      <dgm:prSet presAssocID="{3C87910B-CE60-4942-B830-D5AF23C86291}" presName="FourNodes_4_text" presStyleLbl="node1" presStyleIdx="3" presStyleCnt="4">
        <dgm:presLayoutVars>
          <dgm:bulletEnabled val="1"/>
        </dgm:presLayoutVars>
      </dgm:prSet>
      <dgm:spPr/>
      <dgm:t>
        <a:bodyPr/>
        <a:lstStyle/>
        <a:p>
          <a:endParaRPr lang="en-US"/>
        </a:p>
      </dgm:t>
    </dgm:pt>
  </dgm:ptLst>
  <dgm:cxnLst>
    <dgm:cxn modelId="{1BB53BFD-C518-F749-89E8-59F6D3CE799C}" type="presOf" srcId="{3F86AD93-DE5B-B143-97DE-D441C427FA91}" destId="{587AD7F5-8C34-364B-A3BA-566F4CAC78B2}" srcOrd="0" destOrd="0" presId="urn:microsoft.com/office/officeart/2005/8/layout/vProcess5"/>
    <dgm:cxn modelId="{2E475451-37CF-2C4E-906D-5E57F6700E1D}" srcId="{3C87910B-CE60-4942-B830-D5AF23C86291}" destId="{4E0B2BFA-83D3-9943-951D-0C517224C7D7}" srcOrd="0" destOrd="0" parTransId="{F4D81DF7-A3BD-8744-96C9-A82BCEDFABB2}" sibTransId="{57E63FE9-DA7C-2B4D-8130-86E37D52226C}"/>
    <dgm:cxn modelId="{FB4145A7-0C84-624E-97A5-3D9EA395AEFA}" type="presOf" srcId="{DB9BF9C8-4491-3141-A728-7B7FA2583DCA}" destId="{78CE8902-7546-2944-9D0A-D30A99F9283E}" srcOrd="0" destOrd="0" presId="urn:microsoft.com/office/officeart/2005/8/layout/vProcess5"/>
    <dgm:cxn modelId="{985099C8-51B0-AD4D-B3C7-71476FB5ABD4}" type="presOf" srcId="{57E63FE9-DA7C-2B4D-8130-86E37D52226C}" destId="{D51AE68D-A818-E446-8C14-5476C0342B95}" srcOrd="0" destOrd="0" presId="urn:microsoft.com/office/officeart/2005/8/layout/vProcess5"/>
    <dgm:cxn modelId="{C473C17A-1DF6-7047-B80E-B817F9172049}" type="presOf" srcId="{3C87910B-CE60-4942-B830-D5AF23C86291}" destId="{BEC2CF29-ED48-6D4A-9385-BCC3D84B91DE}" srcOrd="0" destOrd="0" presId="urn:microsoft.com/office/officeart/2005/8/layout/vProcess5"/>
    <dgm:cxn modelId="{82B8AD57-D331-8146-9679-9CEB69FC6E29}" type="presOf" srcId="{81F92F26-74D6-C74B-8AFC-7428E5DAA1E7}" destId="{5F215BE3-5EBE-8240-B34F-5413E28BE665}" srcOrd="0" destOrd="0" presId="urn:microsoft.com/office/officeart/2005/8/layout/vProcess5"/>
    <dgm:cxn modelId="{4C1D4394-37E0-994E-B535-ECC09FDA8CE0}" type="presOf" srcId="{4E0B2BFA-83D3-9943-951D-0C517224C7D7}" destId="{0810CB17-03E9-3646-BC15-026A58C1C658}" srcOrd="1" destOrd="0" presId="urn:microsoft.com/office/officeart/2005/8/layout/vProcess5"/>
    <dgm:cxn modelId="{D7F27EE3-3B26-E943-97EB-12F9BD1918CC}" srcId="{3C87910B-CE60-4942-B830-D5AF23C86291}" destId="{9EB42B3B-C76E-AC43-8448-A9366133A33B}" srcOrd="2" destOrd="0" parTransId="{277D1A87-AF97-4548-B759-45734B1EBBAD}" sibTransId="{3F86AD93-DE5B-B143-97DE-D441C427FA91}"/>
    <dgm:cxn modelId="{D2F64CCF-22AB-5642-A0CD-9E254190C36D}" type="presOf" srcId="{4E0B2BFA-83D3-9943-951D-0C517224C7D7}" destId="{FA2191AC-83B3-5947-A648-A95340322797}" srcOrd="0" destOrd="0" presId="urn:microsoft.com/office/officeart/2005/8/layout/vProcess5"/>
    <dgm:cxn modelId="{53C18108-1E4E-EC48-9EAA-29ED21049C43}" type="presOf" srcId="{CEABBD34-138D-E645-B57D-B49F8A47A074}" destId="{19F403EB-E25D-A74E-91C5-926D2D7761E1}" srcOrd="0" destOrd="0" presId="urn:microsoft.com/office/officeart/2005/8/layout/vProcess5"/>
    <dgm:cxn modelId="{D4A69E90-33C6-584C-B2B6-78DD16357876}" type="presOf" srcId="{81F92F26-74D6-C74B-8AFC-7428E5DAA1E7}" destId="{AE292032-ABA5-B042-818D-584E073F5099}" srcOrd="1" destOrd="0" presId="urn:microsoft.com/office/officeart/2005/8/layout/vProcess5"/>
    <dgm:cxn modelId="{89BF5BBC-4B6E-F14F-8FCA-D33A7C28C594}" type="presOf" srcId="{DB9BF9C8-4491-3141-A728-7B7FA2583DCA}" destId="{C9754693-180F-ED4D-BB6F-A2B9772BC689}" srcOrd="1" destOrd="0" presId="urn:microsoft.com/office/officeart/2005/8/layout/vProcess5"/>
    <dgm:cxn modelId="{004C35B9-7B59-2D47-B8A0-6D967E2A13AD}" type="presOf" srcId="{9EB42B3B-C76E-AC43-8448-A9366133A33B}" destId="{21C15E55-CADB-3341-B45D-2261047C88A8}" srcOrd="0" destOrd="0" presId="urn:microsoft.com/office/officeart/2005/8/layout/vProcess5"/>
    <dgm:cxn modelId="{5136279A-985F-C645-8E4D-8635C7862743}" type="presOf" srcId="{9EB42B3B-C76E-AC43-8448-A9366133A33B}" destId="{9BA24E6E-E938-9A49-B28E-4564DAAE91DF}" srcOrd="1" destOrd="0" presId="urn:microsoft.com/office/officeart/2005/8/layout/vProcess5"/>
    <dgm:cxn modelId="{28DA1793-181B-014E-8435-FDE332B3A787}" srcId="{3C87910B-CE60-4942-B830-D5AF23C86291}" destId="{81F92F26-74D6-C74B-8AFC-7428E5DAA1E7}" srcOrd="1" destOrd="0" parTransId="{72E78D47-ABDA-F345-AFCC-75C2A37D18BC}" sibTransId="{CEABBD34-138D-E645-B57D-B49F8A47A074}"/>
    <dgm:cxn modelId="{3CE83F10-C29A-3A4A-918A-5980FAE9F741}" srcId="{3C87910B-CE60-4942-B830-D5AF23C86291}" destId="{DB9BF9C8-4491-3141-A728-7B7FA2583DCA}" srcOrd="3" destOrd="0" parTransId="{65FCC47C-9E09-0348-8DCB-90CC49721DFE}" sibTransId="{4B09B20D-1C27-5E43-BEC8-3B655A9D9141}"/>
    <dgm:cxn modelId="{8CB6F8D6-5849-6D42-A97D-64B1BE8D14FA}" type="presParOf" srcId="{BEC2CF29-ED48-6D4A-9385-BCC3D84B91DE}" destId="{45F51809-61CF-D742-9308-3345EF7519EF}" srcOrd="0" destOrd="0" presId="urn:microsoft.com/office/officeart/2005/8/layout/vProcess5"/>
    <dgm:cxn modelId="{596B9F88-73C4-A343-8A13-BB3013237E1A}" type="presParOf" srcId="{BEC2CF29-ED48-6D4A-9385-BCC3D84B91DE}" destId="{FA2191AC-83B3-5947-A648-A95340322797}" srcOrd="1" destOrd="0" presId="urn:microsoft.com/office/officeart/2005/8/layout/vProcess5"/>
    <dgm:cxn modelId="{E517A3D6-AE8C-4542-A1E4-851DF9586EE8}" type="presParOf" srcId="{BEC2CF29-ED48-6D4A-9385-BCC3D84B91DE}" destId="{5F215BE3-5EBE-8240-B34F-5413E28BE665}" srcOrd="2" destOrd="0" presId="urn:microsoft.com/office/officeart/2005/8/layout/vProcess5"/>
    <dgm:cxn modelId="{3D79C8E8-C3ED-3B4A-A80A-F5D564FDA4DF}" type="presParOf" srcId="{BEC2CF29-ED48-6D4A-9385-BCC3D84B91DE}" destId="{21C15E55-CADB-3341-B45D-2261047C88A8}" srcOrd="3" destOrd="0" presId="urn:microsoft.com/office/officeart/2005/8/layout/vProcess5"/>
    <dgm:cxn modelId="{AECB12DE-F0A2-E14E-8887-C4A06658EA2F}" type="presParOf" srcId="{BEC2CF29-ED48-6D4A-9385-BCC3D84B91DE}" destId="{78CE8902-7546-2944-9D0A-D30A99F9283E}" srcOrd="4" destOrd="0" presId="urn:microsoft.com/office/officeart/2005/8/layout/vProcess5"/>
    <dgm:cxn modelId="{A91C8BAD-DEA3-3049-A448-70BE70C8871E}" type="presParOf" srcId="{BEC2CF29-ED48-6D4A-9385-BCC3D84B91DE}" destId="{D51AE68D-A818-E446-8C14-5476C0342B95}" srcOrd="5" destOrd="0" presId="urn:microsoft.com/office/officeart/2005/8/layout/vProcess5"/>
    <dgm:cxn modelId="{7DBA9A4F-70B5-2D49-8811-1669FDED3B93}" type="presParOf" srcId="{BEC2CF29-ED48-6D4A-9385-BCC3D84B91DE}" destId="{19F403EB-E25D-A74E-91C5-926D2D7761E1}" srcOrd="6" destOrd="0" presId="urn:microsoft.com/office/officeart/2005/8/layout/vProcess5"/>
    <dgm:cxn modelId="{4CCB9403-8DCA-2649-A506-E31AD91A2E1B}" type="presParOf" srcId="{BEC2CF29-ED48-6D4A-9385-BCC3D84B91DE}" destId="{587AD7F5-8C34-364B-A3BA-566F4CAC78B2}" srcOrd="7" destOrd="0" presId="urn:microsoft.com/office/officeart/2005/8/layout/vProcess5"/>
    <dgm:cxn modelId="{C7F1CEAA-3842-D543-B065-E34931CE8A88}" type="presParOf" srcId="{BEC2CF29-ED48-6D4A-9385-BCC3D84B91DE}" destId="{0810CB17-03E9-3646-BC15-026A58C1C658}" srcOrd="8" destOrd="0" presId="urn:microsoft.com/office/officeart/2005/8/layout/vProcess5"/>
    <dgm:cxn modelId="{1D0AB160-2805-6B4D-BBCD-CFC3B8F59ACD}" type="presParOf" srcId="{BEC2CF29-ED48-6D4A-9385-BCC3D84B91DE}" destId="{AE292032-ABA5-B042-818D-584E073F5099}" srcOrd="9" destOrd="0" presId="urn:microsoft.com/office/officeart/2005/8/layout/vProcess5"/>
    <dgm:cxn modelId="{CDF96D5B-B0E9-F94E-8895-0526CB5391E2}" type="presParOf" srcId="{BEC2CF29-ED48-6D4A-9385-BCC3D84B91DE}" destId="{9BA24E6E-E938-9A49-B28E-4564DAAE91DF}" srcOrd="10" destOrd="0" presId="urn:microsoft.com/office/officeart/2005/8/layout/vProcess5"/>
    <dgm:cxn modelId="{1734BC77-A8B9-1F4A-B7BE-6A8B09A0D0FA}" type="presParOf" srcId="{BEC2CF29-ED48-6D4A-9385-BCC3D84B91DE}" destId="{C9754693-180F-ED4D-BB6F-A2B9772BC689}" srcOrd="11"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85A692-8FFC-E04B-8D87-18345EBE974A}">
      <dsp:nvSpPr>
        <dsp:cNvPr id="0" name=""/>
        <dsp:cNvSpPr/>
      </dsp:nvSpPr>
      <dsp:spPr>
        <a:xfrm rot="5400000">
          <a:off x="527225" y="3510809"/>
          <a:ext cx="1254543" cy="2087532"/>
        </a:xfrm>
        <a:prstGeom prst="corner">
          <a:avLst>
            <a:gd name="adj1" fmla="val 16120"/>
            <a:gd name="adj2" fmla="val 16110"/>
          </a:avLst>
        </a:prstGeom>
        <a:solidFill>
          <a:schemeClr val="bg2"/>
        </a:solidFill>
        <a:ln w="9525" cap="flat" cmpd="sng" algn="ctr">
          <a:solidFill>
            <a:schemeClr val="bg2"/>
          </a:solidFill>
          <a:prstDash val="solid"/>
        </a:ln>
        <a:effectLst>
          <a:outerShdw blurRad="40000" dist="20000" dir="5400000" rotWithShape="0">
            <a:srgbClr val="000000">
              <a:alpha val="38000"/>
            </a:srgbClr>
          </a:outerShdw>
        </a:effectLst>
      </dsp:spPr>
      <dsp:style>
        <a:lnRef idx="1">
          <a:scrgbClr r="0" g="0" b="0"/>
        </a:lnRef>
        <a:fillRef idx="2">
          <a:scrgbClr r="0" g="0" b="0"/>
        </a:fillRef>
        <a:effectRef idx="1">
          <a:scrgbClr r="0" g="0" b="0"/>
        </a:effectRef>
        <a:fontRef idx="minor">
          <a:schemeClr val="dk1"/>
        </a:fontRef>
      </dsp:style>
    </dsp:sp>
    <dsp:sp modelId="{399F88D7-3870-2D46-A110-6BCA167A2EFA}">
      <dsp:nvSpPr>
        <dsp:cNvPr id="0" name=""/>
        <dsp:cNvSpPr/>
      </dsp:nvSpPr>
      <dsp:spPr>
        <a:xfrm>
          <a:off x="379922" y="4214042"/>
          <a:ext cx="1884635" cy="6556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lvl="0" algn="l" defTabSz="1066800">
            <a:lnSpc>
              <a:spcPct val="90000"/>
            </a:lnSpc>
            <a:spcBef>
              <a:spcPct val="0"/>
            </a:spcBef>
            <a:spcAft>
              <a:spcPct val="35000"/>
            </a:spcAft>
          </a:pPr>
          <a:r>
            <a:rPr lang="de-DE" sz="2400" kern="1200" dirty="0" smtClean="0">
              <a:solidFill>
                <a:srgbClr val="323C47"/>
              </a:solidFill>
              <a:latin typeface="Arial" charset="0"/>
            </a:rPr>
            <a:t>Definition </a:t>
          </a:r>
        </a:p>
        <a:p>
          <a:pPr lvl="0" algn="l" defTabSz="1066800">
            <a:lnSpc>
              <a:spcPct val="90000"/>
            </a:lnSpc>
            <a:spcBef>
              <a:spcPct val="0"/>
            </a:spcBef>
            <a:spcAft>
              <a:spcPct val="35000"/>
            </a:spcAft>
          </a:pPr>
          <a:r>
            <a:rPr lang="de-DE" sz="2400" kern="1200" dirty="0" err="1" smtClean="0">
              <a:solidFill>
                <a:srgbClr val="323C47"/>
              </a:solidFill>
              <a:latin typeface="Arial" charset="0"/>
            </a:rPr>
            <a:t>of</a:t>
          </a:r>
          <a:r>
            <a:rPr lang="de-DE" sz="2400" kern="1200" dirty="0" smtClean="0">
              <a:solidFill>
                <a:srgbClr val="323C47"/>
              </a:solidFill>
              <a:latin typeface="Arial" charset="0"/>
            </a:rPr>
            <a:t> SORR</a:t>
          </a:r>
          <a:endParaRPr lang="en-US" sz="2400" kern="1200" dirty="0">
            <a:solidFill>
              <a:srgbClr val="323C47"/>
            </a:solidFill>
          </a:endParaRPr>
        </a:p>
      </dsp:txBody>
      <dsp:txXfrm>
        <a:off x="379922" y="4214042"/>
        <a:ext cx="1884635" cy="655659"/>
      </dsp:txXfrm>
    </dsp:sp>
    <dsp:sp modelId="{26862003-040A-D24F-AD1A-3DB6BC2219D4}">
      <dsp:nvSpPr>
        <dsp:cNvPr id="0" name=""/>
        <dsp:cNvSpPr/>
      </dsp:nvSpPr>
      <dsp:spPr>
        <a:xfrm>
          <a:off x="1821141" y="3469456"/>
          <a:ext cx="355591" cy="355591"/>
        </a:xfrm>
        <a:prstGeom prst="triangle">
          <a:avLst>
            <a:gd name="adj" fmla="val 100000"/>
          </a:avLst>
        </a:prstGeom>
        <a:solidFill>
          <a:schemeClr val="tx1"/>
        </a:solidFill>
        <a:ln w="9525" cap="flat" cmpd="sng" algn="ctr">
          <a:solidFill>
            <a:schemeClr val="tx1"/>
          </a:solidFill>
          <a:prstDash val="solid"/>
        </a:ln>
        <a:effectLst>
          <a:outerShdw blurRad="40000" dist="20000" dir="5400000" rotWithShape="0">
            <a:srgbClr val="000000">
              <a:alpha val="38000"/>
            </a:srgbClr>
          </a:outerShdw>
        </a:effectLst>
      </dsp:spPr>
      <dsp:style>
        <a:lnRef idx="1">
          <a:scrgbClr r="0" g="0" b="0"/>
        </a:lnRef>
        <a:fillRef idx="2">
          <a:scrgbClr r="0" g="0" b="0"/>
        </a:fillRef>
        <a:effectRef idx="1">
          <a:scrgbClr r="0" g="0" b="0"/>
        </a:effectRef>
        <a:fontRef idx="minor">
          <a:schemeClr val="dk1"/>
        </a:fontRef>
      </dsp:style>
    </dsp:sp>
    <dsp:sp modelId="{684B91BE-8BE0-2B4A-94D6-5866CEC38861}">
      <dsp:nvSpPr>
        <dsp:cNvPr id="0" name=""/>
        <dsp:cNvSpPr/>
      </dsp:nvSpPr>
      <dsp:spPr>
        <a:xfrm rot="5400000">
          <a:off x="2803869" y="2542192"/>
          <a:ext cx="1047769" cy="2115567"/>
        </a:xfrm>
        <a:prstGeom prst="corner">
          <a:avLst>
            <a:gd name="adj1" fmla="val 16120"/>
            <a:gd name="adj2" fmla="val 16110"/>
          </a:avLst>
        </a:prstGeom>
        <a:solidFill>
          <a:schemeClr val="bg2"/>
        </a:solidFill>
        <a:ln w="9525" cap="flat" cmpd="sng" algn="ctr">
          <a:solidFill>
            <a:schemeClr val="bg2"/>
          </a:solidFill>
          <a:prstDash val="solid"/>
        </a:ln>
        <a:effectLst>
          <a:outerShdw blurRad="40000" dist="20000" dir="5400000" rotWithShape="0">
            <a:srgbClr val="000000">
              <a:alpha val="38000"/>
            </a:srgbClr>
          </a:outerShdw>
        </a:effectLst>
      </dsp:spPr>
      <dsp:style>
        <a:lnRef idx="1">
          <a:scrgbClr r="0" g="0" b="0"/>
        </a:lnRef>
        <a:fillRef idx="2">
          <a:scrgbClr r="0" g="0" b="0"/>
        </a:fillRef>
        <a:effectRef idx="1">
          <a:scrgbClr r="0" g="0" b="0"/>
        </a:effectRef>
        <a:fontRef idx="minor">
          <a:schemeClr val="dk1"/>
        </a:fontRef>
      </dsp:style>
    </dsp:sp>
    <dsp:sp modelId="{3773169A-773C-144F-90A5-6C6A136E979A}">
      <dsp:nvSpPr>
        <dsp:cNvPr id="0" name=""/>
        <dsp:cNvSpPr/>
      </dsp:nvSpPr>
      <dsp:spPr>
        <a:xfrm>
          <a:off x="2530720" y="3345071"/>
          <a:ext cx="3435351" cy="16519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lvl="0" algn="l" defTabSz="1066800">
            <a:lnSpc>
              <a:spcPct val="90000"/>
            </a:lnSpc>
            <a:spcBef>
              <a:spcPct val="0"/>
            </a:spcBef>
            <a:spcAft>
              <a:spcPct val="35000"/>
            </a:spcAft>
          </a:pPr>
          <a:r>
            <a:rPr lang="de-DE" sz="2400" kern="1200" dirty="0" err="1" smtClean="0">
              <a:solidFill>
                <a:srgbClr val="323C47"/>
              </a:solidFill>
              <a:latin typeface="Arial" charset="0"/>
            </a:rPr>
            <a:t>Simulated</a:t>
          </a:r>
          <a:r>
            <a:rPr lang="de-DE" sz="2400" kern="1200" dirty="0" smtClean="0">
              <a:solidFill>
                <a:srgbClr val="323C47"/>
              </a:solidFill>
              <a:latin typeface="Arial" charset="0"/>
            </a:rPr>
            <a:t> </a:t>
          </a:r>
        </a:p>
        <a:p>
          <a:pPr lvl="0" algn="l" defTabSz="1066800">
            <a:lnSpc>
              <a:spcPct val="90000"/>
            </a:lnSpc>
            <a:spcBef>
              <a:spcPct val="0"/>
            </a:spcBef>
            <a:spcAft>
              <a:spcPct val="35000"/>
            </a:spcAft>
          </a:pPr>
          <a:r>
            <a:rPr lang="de-DE" sz="2400" kern="1200" dirty="0" smtClean="0">
              <a:solidFill>
                <a:srgbClr val="323C47"/>
              </a:solidFill>
              <a:latin typeface="Arial" charset="0"/>
            </a:rPr>
            <a:t>Return Path</a:t>
          </a:r>
        </a:p>
      </dsp:txBody>
      <dsp:txXfrm>
        <a:off x="2530720" y="3345071"/>
        <a:ext cx="3435351" cy="1651993"/>
      </dsp:txXfrm>
    </dsp:sp>
    <dsp:sp modelId="{DA03A5B4-0795-094F-877A-D4DB72EC1ED0}">
      <dsp:nvSpPr>
        <dsp:cNvPr id="0" name=""/>
        <dsp:cNvSpPr/>
      </dsp:nvSpPr>
      <dsp:spPr>
        <a:xfrm>
          <a:off x="3982429" y="2617537"/>
          <a:ext cx="355591" cy="355591"/>
        </a:xfrm>
        <a:prstGeom prst="triangle">
          <a:avLst>
            <a:gd name="adj" fmla="val 100000"/>
          </a:avLst>
        </a:prstGeom>
        <a:solidFill>
          <a:schemeClr val="tx1"/>
        </a:solidFill>
        <a:ln w="9525" cap="flat" cmpd="sng" algn="ctr">
          <a:solidFill>
            <a:schemeClr val="tx1"/>
          </a:solidFill>
          <a:prstDash val="solid"/>
        </a:ln>
        <a:effectLst>
          <a:outerShdw blurRad="40000" dist="20000" dir="5400000" rotWithShape="0">
            <a:srgbClr val="000000">
              <a:alpha val="38000"/>
            </a:srgbClr>
          </a:outerShdw>
        </a:effectLst>
      </dsp:spPr>
      <dsp:style>
        <a:lnRef idx="1">
          <a:scrgbClr r="0" g="0" b="0"/>
        </a:lnRef>
        <a:fillRef idx="2">
          <a:scrgbClr r="0" g="0" b="0"/>
        </a:fillRef>
        <a:effectRef idx="1">
          <a:scrgbClr r="0" g="0" b="0"/>
        </a:effectRef>
        <a:fontRef idx="minor">
          <a:schemeClr val="dk1"/>
        </a:fontRef>
      </dsp:style>
    </dsp:sp>
    <dsp:sp modelId="{B805186A-D005-804B-89C8-D87C8DD83469}">
      <dsp:nvSpPr>
        <dsp:cNvPr id="0" name=""/>
        <dsp:cNvSpPr/>
      </dsp:nvSpPr>
      <dsp:spPr>
        <a:xfrm rot="5400000">
          <a:off x="4854613" y="1601021"/>
          <a:ext cx="1254543" cy="2087532"/>
        </a:xfrm>
        <a:prstGeom prst="corner">
          <a:avLst>
            <a:gd name="adj1" fmla="val 16120"/>
            <a:gd name="adj2" fmla="val 16110"/>
          </a:avLst>
        </a:prstGeom>
        <a:solidFill>
          <a:schemeClr val="bg2"/>
        </a:solidFill>
        <a:ln w="9525" cap="flat" cmpd="sng" algn="ctr">
          <a:solidFill>
            <a:schemeClr val="bg2"/>
          </a:solidFill>
          <a:prstDash val="solid"/>
        </a:ln>
        <a:effectLst>
          <a:outerShdw blurRad="40000" dist="20000" dir="5400000" rotWithShape="0">
            <a:srgbClr val="000000">
              <a:alpha val="38000"/>
            </a:srgbClr>
          </a:outerShdw>
        </a:effectLst>
      </dsp:spPr>
      <dsp:style>
        <a:lnRef idx="1">
          <a:scrgbClr r="0" g="0" b="0"/>
        </a:lnRef>
        <a:fillRef idx="2">
          <a:scrgbClr r="0" g="0" b="0"/>
        </a:fillRef>
        <a:effectRef idx="1">
          <a:scrgbClr r="0" g="0" b="0"/>
        </a:effectRef>
        <a:fontRef idx="minor">
          <a:schemeClr val="dk1"/>
        </a:fontRef>
      </dsp:style>
    </dsp:sp>
    <dsp:sp modelId="{C8AE8D23-24E0-6B4E-A29D-69E4106CC3D8}">
      <dsp:nvSpPr>
        <dsp:cNvPr id="0" name=""/>
        <dsp:cNvSpPr/>
      </dsp:nvSpPr>
      <dsp:spPr>
        <a:xfrm>
          <a:off x="4753036" y="2337507"/>
          <a:ext cx="2796912" cy="16519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lvl="0" algn="l" defTabSz="1066800">
            <a:lnSpc>
              <a:spcPct val="90000"/>
            </a:lnSpc>
            <a:spcBef>
              <a:spcPct val="0"/>
            </a:spcBef>
            <a:spcAft>
              <a:spcPct val="35000"/>
            </a:spcAft>
          </a:pPr>
          <a:r>
            <a:rPr lang="de-DE" sz="2400" kern="1200" dirty="0" err="1" smtClean="0">
              <a:solidFill>
                <a:srgbClr val="323C47"/>
              </a:solidFill>
              <a:latin typeface="Arial" charset="0"/>
            </a:rPr>
            <a:t>Glidepaths</a:t>
          </a:r>
          <a:r>
            <a:rPr lang="de-DE" sz="2400" kern="1200" dirty="0" smtClean="0">
              <a:solidFill>
                <a:srgbClr val="323C47"/>
              </a:solidFill>
              <a:latin typeface="Arial" charset="0"/>
            </a:rPr>
            <a:t> </a:t>
          </a:r>
        </a:p>
        <a:p>
          <a:pPr lvl="0" algn="l" defTabSz="1066800">
            <a:lnSpc>
              <a:spcPct val="90000"/>
            </a:lnSpc>
            <a:spcBef>
              <a:spcPct val="0"/>
            </a:spcBef>
            <a:spcAft>
              <a:spcPct val="35000"/>
            </a:spcAft>
          </a:pPr>
          <a:r>
            <a:rPr lang="de-DE" sz="2400" kern="1200" dirty="0" smtClean="0">
              <a:solidFill>
                <a:srgbClr val="323C47"/>
              </a:solidFill>
              <a:latin typeface="Arial" charset="0"/>
            </a:rPr>
            <a:t>(</a:t>
          </a:r>
          <a:r>
            <a:rPr lang="de-DE" sz="2400" kern="1200" dirty="0" err="1" smtClean="0">
              <a:solidFill>
                <a:srgbClr val="323C47"/>
              </a:solidFill>
              <a:latin typeface="Arial" charset="0"/>
            </a:rPr>
            <a:t>Static</a:t>
          </a:r>
          <a:r>
            <a:rPr lang="de-DE" sz="2400" kern="1200" dirty="0" smtClean="0">
              <a:solidFill>
                <a:srgbClr val="323C47"/>
              </a:solidFill>
              <a:latin typeface="Arial" charset="0"/>
            </a:rPr>
            <a:t>)</a:t>
          </a:r>
        </a:p>
        <a:p>
          <a:pPr lvl="0" algn="l" defTabSz="1066800">
            <a:lnSpc>
              <a:spcPct val="90000"/>
            </a:lnSpc>
            <a:spcBef>
              <a:spcPct val="0"/>
            </a:spcBef>
            <a:spcAft>
              <a:spcPct val="35000"/>
            </a:spcAft>
          </a:pPr>
          <a:r>
            <a:rPr lang="de-DE" sz="2400" kern="1200" dirty="0" err="1" smtClean="0">
              <a:solidFill>
                <a:srgbClr val="323C47"/>
              </a:solidFill>
              <a:latin typeface="Arial" charset="0"/>
            </a:rPr>
            <a:t>Glidepaths</a:t>
          </a:r>
          <a:r>
            <a:rPr lang="de-DE" sz="2400" kern="1200" dirty="0" smtClean="0">
              <a:solidFill>
                <a:srgbClr val="323C47"/>
              </a:solidFill>
              <a:latin typeface="Arial" charset="0"/>
            </a:rPr>
            <a:t> (Dynamic)</a:t>
          </a:r>
        </a:p>
        <a:p>
          <a:pPr lvl="0" algn="l" defTabSz="1066800">
            <a:lnSpc>
              <a:spcPct val="90000"/>
            </a:lnSpc>
            <a:spcBef>
              <a:spcPct val="0"/>
            </a:spcBef>
            <a:spcAft>
              <a:spcPct val="35000"/>
            </a:spcAft>
          </a:pPr>
          <a:endParaRPr lang="en-US" sz="1600" kern="1200" dirty="0">
            <a:solidFill>
              <a:srgbClr val="000000"/>
            </a:solidFill>
          </a:endParaRPr>
        </a:p>
      </dsp:txBody>
      <dsp:txXfrm>
        <a:off x="4753036" y="2337507"/>
        <a:ext cx="2796912" cy="1651993"/>
      </dsp:txXfrm>
    </dsp:sp>
    <dsp:sp modelId="{21AE3A38-52BB-FB45-BCEF-E03978604F03}">
      <dsp:nvSpPr>
        <dsp:cNvPr id="0" name=""/>
        <dsp:cNvSpPr/>
      </dsp:nvSpPr>
      <dsp:spPr>
        <a:xfrm>
          <a:off x="6144195" y="1581108"/>
          <a:ext cx="355591" cy="355591"/>
        </a:xfrm>
        <a:prstGeom prst="triangle">
          <a:avLst>
            <a:gd name="adj" fmla="val 100000"/>
          </a:avLst>
        </a:prstGeom>
        <a:solidFill>
          <a:schemeClr val="tx1"/>
        </a:solidFill>
        <a:ln w="9525" cap="flat" cmpd="sng" algn="ctr">
          <a:solidFill>
            <a:schemeClr val="tx1"/>
          </a:solidFill>
          <a:prstDash val="solid"/>
        </a:ln>
        <a:effectLst>
          <a:outerShdw blurRad="40000" dist="20000" dir="5400000" rotWithShape="0">
            <a:srgbClr val="000000">
              <a:alpha val="38000"/>
            </a:srgbClr>
          </a:outerShdw>
        </a:effectLst>
      </dsp:spPr>
      <dsp:style>
        <a:lnRef idx="1">
          <a:scrgbClr r="0" g="0" b="0"/>
        </a:lnRef>
        <a:fillRef idx="2">
          <a:scrgbClr r="0" g="0" b="0"/>
        </a:fillRef>
        <a:effectRef idx="1">
          <a:scrgbClr r="0" g="0" b="0"/>
        </a:effectRef>
        <a:fontRef idx="minor">
          <a:schemeClr val="dk1"/>
        </a:fontRef>
      </dsp:style>
    </dsp:sp>
    <dsp:sp modelId="{57F13F11-7714-744D-A261-C331FC818E17}">
      <dsp:nvSpPr>
        <dsp:cNvPr id="0" name=""/>
        <dsp:cNvSpPr/>
      </dsp:nvSpPr>
      <dsp:spPr>
        <a:xfrm rot="5400000">
          <a:off x="6989330" y="531167"/>
          <a:ext cx="1254543" cy="2087532"/>
        </a:xfrm>
        <a:prstGeom prst="corner">
          <a:avLst>
            <a:gd name="adj1" fmla="val 16120"/>
            <a:gd name="adj2" fmla="val 16110"/>
          </a:avLst>
        </a:prstGeom>
        <a:solidFill>
          <a:schemeClr val="bg2"/>
        </a:solidFill>
        <a:ln w="9525" cap="flat" cmpd="sng" algn="ctr">
          <a:solidFill>
            <a:schemeClr val="bg2"/>
          </a:solidFill>
          <a:prstDash val="solid"/>
        </a:ln>
        <a:effectLst>
          <a:outerShdw blurRad="40000" dist="20000" dir="5400000" rotWithShape="0">
            <a:srgbClr val="000000">
              <a:alpha val="38000"/>
            </a:srgbClr>
          </a:outerShdw>
        </a:effectLst>
      </dsp:spPr>
      <dsp:style>
        <a:lnRef idx="1">
          <a:scrgbClr r="0" g="0" b="0"/>
        </a:lnRef>
        <a:fillRef idx="2">
          <a:scrgbClr r="0" g="0" b="0"/>
        </a:fillRef>
        <a:effectRef idx="1">
          <a:scrgbClr r="0" g="0" b="0"/>
        </a:effectRef>
        <a:fontRef idx="minor">
          <a:schemeClr val="dk1"/>
        </a:fontRef>
      </dsp:style>
    </dsp:sp>
    <dsp:sp modelId="{A56168A2-D7B9-2943-BD81-262AE2F84676}">
      <dsp:nvSpPr>
        <dsp:cNvPr id="0" name=""/>
        <dsp:cNvSpPr/>
      </dsp:nvSpPr>
      <dsp:spPr>
        <a:xfrm>
          <a:off x="6939936" y="1219572"/>
          <a:ext cx="1884635" cy="16519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lvl="0" algn="l" defTabSz="1066800">
            <a:lnSpc>
              <a:spcPct val="90000"/>
            </a:lnSpc>
            <a:spcBef>
              <a:spcPct val="0"/>
            </a:spcBef>
            <a:spcAft>
              <a:spcPct val="35000"/>
            </a:spcAft>
          </a:pPr>
          <a:r>
            <a:rPr lang="de-DE" sz="2400" kern="1200" dirty="0" err="1" smtClean="0">
              <a:solidFill>
                <a:srgbClr val="323C47"/>
              </a:solidFill>
              <a:latin typeface="Arial" charset="0"/>
            </a:rPr>
            <a:t>Maximize</a:t>
          </a:r>
          <a:r>
            <a:rPr lang="de-DE" sz="2400" kern="1200" dirty="0" smtClean="0">
              <a:solidFill>
                <a:srgbClr val="323C47"/>
              </a:solidFill>
              <a:latin typeface="Arial" charset="0"/>
            </a:rPr>
            <a:t> Utility </a:t>
          </a:r>
          <a:r>
            <a:rPr lang="de-DE" sz="2400" kern="1200" dirty="0" err="1" smtClean="0">
              <a:solidFill>
                <a:srgbClr val="323C47"/>
              </a:solidFill>
              <a:latin typeface="Arial" charset="0"/>
            </a:rPr>
            <a:t>Coverage</a:t>
          </a:r>
          <a:r>
            <a:rPr lang="de-DE" sz="2400" kern="1200" dirty="0" smtClean="0">
              <a:solidFill>
                <a:srgbClr val="323C47"/>
              </a:solidFill>
              <a:latin typeface="Arial" charset="0"/>
            </a:rPr>
            <a:t> </a:t>
          </a:r>
          <a:r>
            <a:rPr lang="de-DE" sz="2400" kern="1200" dirty="0" smtClean="0">
              <a:solidFill>
                <a:srgbClr val="323C47"/>
              </a:solidFill>
              <a:latin typeface="Arial" charset="0"/>
            </a:rPr>
            <a:t>Ratio (vs. </a:t>
          </a:r>
          <a:r>
            <a:rPr lang="de-DE" sz="2400" kern="1200" dirty="0" err="1" smtClean="0">
              <a:solidFill>
                <a:srgbClr val="323C47"/>
              </a:solidFill>
              <a:latin typeface="Arial" charset="0"/>
            </a:rPr>
            <a:t>Wealth</a:t>
          </a:r>
          <a:r>
            <a:rPr lang="de-DE" sz="2400" kern="1200" dirty="0" smtClean="0">
              <a:solidFill>
                <a:srgbClr val="323C47"/>
              </a:solidFill>
              <a:latin typeface="Arial" charset="0"/>
            </a:rPr>
            <a:t>)</a:t>
          </a:r>
          <a:endParaRPr lang="en-US" sz="2400" kern="1200" dirty="0">
            <a:solidFill>
              <a:srgbClr val="323C47"/>
            </a:solidFill>
            <a:latin typeface="Arial" charset="0"/>
          </a:endParaRPr>
        </a:p>
      </dsp:txBody>
      <dsp:txXfrm>
        <a:off x="6939936" y="1219572"/>
        <a:ext cx="1884635" cy="165199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8538125-B31A-CE4E-A885-BB3689DD09BC}">
      <dsp:nvSpPr>
        <dsp:cNvPr id="0" name=""/>
        <dsp:cNvSpPr/>
      </dsp:nvSpPr>
      <dsp:spPr>
        <a:xfrm rot="10800000">
          <a:off x="2129543" y="280"/>
          <a:ext cx="7803642" cy="655857"/>
        </a:xfrm>
        <a:prstGeom prst="homePlate">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89215" tIns="64770" rIns="120904" bIns="64770" numCol="1" spcCol="1270" anchor="ctr" anchorCtr="0">
          <a:noAutofit/>
        </a:bodyPr>
        <a:lstStyle/>
        <a:p>
          <a:pPr lvl="0" algn="ctr" defTabSz="755650">
            <a:lnSpc>
              <a:spcPct val="90000"/>
            </a:lnSpc>
            <a:spcBef>
              <a:spcPct val="0"/>
            </a:spcBef>
            <a:spcAft>
              <a:spcPct val="35000"/>
            </a:spcAft>
          </a:pPr>
          <a:r>
            <a:rPr lang="en-US" sz="1700" kern="1200" dirty="0" smtClean="0">
              <a:solidFill>
                <a:srgbClr val="323C47"/>
              </a:solidFill>
              <a:latin typeface="Arial" charset="0"/>
            </a:rPr>
            <a:t>Choice of </a:t>
          </a:r>
          <a:r>
            <a:rPr lang="en-US" sz="1700" kern="1200" dirty="0" err="1" smtClean="0">
              <a:solidFill>
                <a:srgbClr val="323C47"/>
              </a:solidFill>
              <a:latin typeface="Arial" charset="0"/>
            </a:rPr>
            <a:t>glidepath</a:t>
          </a:r>
          <a:r>
            <a:rPr lang="en-US" sz="1700" kern="1200" dirty="0" smtClean="0">
              <a:solidFill>
                <a:srgbClr val="323C47"/>
              </a:solidFill>
              <a:latin typeface="Arial" charset="0"/>
            </a:rPr>
            <a:t> is static, i.e. once you choose a given asset allocation, you will not deviate from it no matter the market development</a:t>
          </a:r>
          <a:r>
            <a:rPr lang="en-US" sz="1700" kern="1200" baseline="30000" dirty="0" smtClean="0">
              <a:solidFill>
                <a:srgbClr val="323C47"/>
              </a:solidFill>
              <a:latin typeface="Arial" charset="0"/>
            </a:rPr>
            <a:t>(1)</a:t>
          </a:r>
          <a:endParaRPr lang="en-US" sz="1700" kern="1200" dirty="0">
            <a:solidFill>
              <a:srgbClr val="323C47"/>
            </a:solidFill>
          </a:endParaRPr>
        </a:p>
      </dsp:txBody>
      <dsp:txXfrm rot="10800000">
        <a:off x="2293507" y="280"/>
        <a:ext cx="7639678" cy="655857"/>
      </dsp:txXfrm>
    </dsp:sp>
    <dsp:sp modelId="{83C56F5B-C93A-9545-A3D6-453F2414DC33}">
      <dsp:nvSpPr>
        <dsp:cNvPr id="0" name=""/>
        <dsp:cNvSpPr/>
      </dsp:nvSpPr>
      <dsp:spPr>
        <a:xfrm>
          <a:off x="1801614" y="280"/>
          <a:ext cx="655857" cy="655857"/>
        </a:xfrm>
        <a:prstGeom prst="ellipse">
          <a:avLst/>
        </a:prstGeom>
        <a:solidFill>
          <a:schemeClr val="tx1"/>
        </a:solidFill>
        <a:ln w="9525" cap="flat" cmpd="sng" algn="ctr">
          <a:solidFill>
            <a:schemeClr val="tx1"/>
          </a:solidFill>
          <a:prstDash val="solid"/>
        </a:ln>
        <a:effectLst>
          <a:outerShdw blurRad="40000" dist="20000" dir="5400000" rotWithShape="0">
            <a:srgbClr val="000000">
              <a:alpha val="38000"/>
            </a:srgbClr>
          </a:outerShdw>
        </a:effectLst>
      </dsp:spPr>
      <dsp:style>
        <a:lnRef idx="1">
          <a:scrgbClr r="0" g="0" b="0"/>
        </a:lnRef>
        <a:fillRef idx="1">
          <a:scrgbClr r="0" g="0" b="0"/>
        </a:fillRef>
        <a:effectRef idx="1">
          <a:scrgbClr r="0" g="0" b="0"/>
        </a:effectRef>
        <a:fontRef idx="minor"/>
      </dsp:style>
    </dsp:sp>
    <dsp:sp modelId="{9A4D6B3A-C066-E045-B471-BB9BA177B047}">
      <dsp:nvSpPr>
        <dsp:cNvPr id="0" name=""/>
        <dsp:cNvSpPr/>
      </dsp:nvSpPr>
      <dsp:spPr>
        <a:xfrm rot="10800000">
          <a:off x="2129543" y="820102"/>
          <a:ext cx="7803642" cy="655857"/>
        </a:xfrm>
        <a:prstGeom prst="homePlate">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89215" tIns="64770" rIns="120904" bIns="64770" numCol="1" spcCol="1270" anchor="ctr" anchorCtr="0">
          <a:noAutofit/>
        </a:bodyPr>
        <a:lstStyle/>
        <a:p>
          <a:pPr lvl="0" algn="ctr" defTabSz="755650">
            <a:lnSpc>
              <a:spcPct val="90000"/>
            </a:lnSpc>
            <a:spcBef>
              <a:spcPct val="0"/>
            </a:spcBef>
            <a:spcAft>
              <a:spcPct val="35000"/>
            </a:spcAft>
          </a:pPr>
          <a:r>
            <a:rPr lang="en-US" sz="1700" kern="1200" dirty="0" smtClean="0">
              <a:solidFill>
                <a:srgbClr val="323C47"/>
              </a:solidFill>
              <a:latin typeface="Arial" charset="0"/>
            </a:rPr>
            <a:t>SORR is constant for projected period and can be observed ex ante</a:t>
          </a:r>
          <a:endParaRPr lang="en-US" sz="1700" kern="1200" dirty="0"/>
        </a:p>
      </dsp:txBody>
      <dsp:txXfrm rot="10800000">
        <a:off x="2293507" y="820102"/>
        <a:ext cx="7639678" cy="655857"/>
      </dsp:txXfrm>
    </dsp:sp>
    <dsp:sp modelId="{9CF77A06-F294-8F45-9A3D-91D6FAA718ED}">
      <dsp:nvSpPr>
        <dsp:cNvPr id="0" name=""/>
        <dsp:cNvSpPr/>
      </dsp:nvSpPr>
      <dsp:spPr>
        <a:xfrm>
          <a:off x="1801614" y="820102"/>
          <a:ext cx="655857" cy="655857"/>
        </a:xfrm>
        <a:prstGeom prst="ellipse">
          <a:avLst/>
        </a:prstGeom>
        <a:solidFill>
          <a:schemeClr val="tx1"/>
        </a:solidFill>
        <a:ln w="9525"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1">
          <a:scrgbClr r="0" g="0" b="0"/>
        </a:lnRef>
        <a:fillRef idx="1">
          <a:scrgbClr r="0" g="0" b="0"/>
        </a:fillRef>
        <a:effectRef idx="1">
          <a:scrgbClr r="0" g="0" b="0"/>
        </a:effectRef>
        <a:fontRef idx="minor"/>
      </dsp:style>
    </dsp:sp>
    <dsp:sp modelId="{C2FB042E-DE9A-5B48-85E2-DAC7FFE124BC}">
      <dsp:nvSpPr>
        <dsp:cNvPr id="0" name=""/>
        <dsp:cNvSpPr/>
      </dsp:nvSpPr>
      <dsp:spPr>
        <a:xfrm rot="10800000">
          <a:off x="2129543" y="1639924"/>
          <a:ext cx="7803642" cy="655857"/>
        </a:xfrm>
        <a:prstGeom prst="homePlate">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89215" tIns="64770" rIns="120904" bIns="64770" numCol="1" spcCol="1270" anchor="ctr" anchorCtr="0">
          <a:noAutofit/>
        </a:bodyPr>
        <a:lstStyle/>
        <a:p>
          <a:pPr lvl="0" algn="ctr" defTabSz="755650">
            <a:lnSpc>
              <a:spcPct val="90000"/>
            </a:lnSpc>
            <a:spcBef>
              <a:spcPct val="0"/>
            </a:spcBef>
            <a:spcAft>
              <a:spcPct val="35000"/>
            </a:spcAft>
          </a:pPr>
          <a:r>
            <a:rPr lang="en-US" sz="1700" kern="1200" dirty="0" smtClean="0">
              <a:solidFill>
                <a:srgbClr val="323C47"/>
              </a:solidFill>
              <a:latin typeface="Arial" charset="0"/>
            </a:rPr>
            <a:t>Monthly withdrawals </a:t>
          </a:r>
          <a:r>
            <a:rPr lang="en-US" sz="1700" kern="1200" dirty="0" smtClean="0">
              <a:solidFill>
                <a:srgbClr val="323C47"/>
              </a:solidFill>
              <a:latin typeface="Arial" charset="0"/>
            </a:rPr>
            <a:t>are dollar constant over time before inflation adjustment</a:t>
          </a:r>
          <a:r>
            <a:rPr lang="en-US" sz="1700" kern="1200" baseline="30000" dirty="0" smtClean="0">
              <a:solidFill>
                <a:srgbClr val="323C47"/>
              </a:solidFill>
              <a:latin typeface="Arial" charset="0"/>
            </a:rPr>
            <a:t>(2</a:t>
          </a:r>
          <a:r>
            <a:rPr lang="en-US" sz="1700" kern="1200" baseline="30000" dirty="0" smtClean="0">
              <a:solidFill>
                <a:srgbClr val="323C47"/>
              </a:solidFill>
              <a:latin typeface="Arial" charset="0"/>
            </a:rPr>
            <a:t>)</a:t>
          </a:r>
          <a:endParaRPr lang="en-US" sz="1700" kern="1200" dirty="0"/>
        </a:p>
      </dsp:txBody>
      <dsp:txXfrm rot="10800000">
        <a:off x="2293507" y="1639924"/>
        <a:ext cx="7639678" cy="655857"/>
      </dsp:txXfrm>
    </dsp:sp>
    <dsp:sp modelId="{6FC4123A-244D-6D43-86DF-CA0FC949D08D}">
      <dsp:nvSpPr>
        <dsp:cNvPr id="0" name=""/>
        <dsp:cNvSpPr/>
      </dsp:nvSpPr>
      <dsp:spPr>
        <a:xfrm>
          <a:off x="1801614" y="1639924"/>
          <a:ext cx="655857" cy="655857"/>
        </a:xfrm>
        <a:prstGeom prst="ellipse">
          <a:avLst/>
        </a:prstGeom>
        <a:solidFill>
          <a:schemeClr val="tx1"/>
        </a:solidFill>
        <a:ln w="9525"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1">
          <a:scrgbClr r="0" g="0" b="0"/>
        </a:lnRef>
        <a:fillRef idx="1">
          <a:scrgbClr r="0" g="0" b="0"/>
        </a:fillRef>
        <a:effectRef idx="1">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04AE97-09BD-2943-8865-87606303F1CA}">
      <dsp:nvSpPr>
        <dsp:cNvPr id="0" name=""/>
        <dsp:cNvSpPr/>
      </dsp:nvSpPr>
      <dsp:spPr>
        <a:xfrm>
          <a:off x="0" y="13449"/>
          <a:ext cx="3725539" cy="400140"/>
        </a:xfrm>
        <a:prstGeom prst="round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770" tIns="64770" rIns="64770" bIns="64770" numCol="1" spcCol="1270" anchor="ctr" anchorCtr="0">
          <a:noAutofit/>
        </a:bodyPr>
        <a:lstStyle/>
        <a:p>
          <a:pPr lvl="0" algn="l" defTabSz="755650">
            <a:lnSpc>
              <a:spcPct val="90000"/>
            </a:lnSpc>
            <a:spcBef>
              <a:spcPct val="0"/>
            </a:spcBef>
            <a:spcAft>
              <a:spcPct val="35000"/>
            </a:spcAft>
          </a:pPr>
          <a:r>
            <a:rPr lang="en-US" sz="1700" kern="1200" dirty="0" smtClean="0">
              <a:solidFill>
                <a:srgbClr val="000000"/>
              </a:solidFill>
            </a:rPr>
            <a:t>SORR: 0.3, 0.5, 0.7</a:t>
          </a:r>
          <a:endParaRPr lang="en-US" sz="1700" kern="1200" dirty="0">
            <a:solidFill>
              <a:srgbClr val="000000"/>
            </a:solidFill>
          </a:endParaRPr>
        </a:p>
      </dsp:txBody>
      <dsp:txXfrm>
        <a:off x="19533" y="32982"/>
        <a:ext cx="3686473" cy="361074"/>
      </dsp:txXfrm>
    </dsp:sp>
    <dsp:sp modelId="{4B411654-890F-6949-8FAB-F6F973D995D4}">
      <dsp:nvSpPr>
        <dsp:cNvPr id="0" name=""/>
        <dsp:cNvSpPr/>
      </dsp:nvSpPr>
      <dsp:spPr>
        <a:xfrm>
          <a:off x="0" y="413589"/>
          <a:ext cx="3725539" cy="314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286" tIns="21590" rIns="120904" bIns="21590" numCol="1" spcCol="1270" anchor="t" anchorCtr="0">
          <a:noAutofit/>
        </a:bodyPr>
        <a:lstStyle/>
        <a:p>
          <a:pPr marL="171450" lvl="1" indent="-171450" algn="l" defTabSz="755650">
            <a:lnSpc>
              <a:spcPct val="90000"/>
            </a:lnSpc>
            <a:spcBef>
              <a:spcPct val="0"/>
            </a:spcBef>
            <a:spcAft>
              <a:spcPct val="20000"/>
            </a:spcAft>
            <a:buChar char="•"/>
          </a:pPr>
          <a:endParaRPr lang="en-US" sz="1700" kern="1200" dirty="0">
            <a:solidFill>
              <a:srgbClr val="000000"/>
            </a:solidFill>
          </a:endParaRPr>
        </a:p>
      </dsp:txBody>
      <dsp:txXfrm>
        <a:off x="0" y="413589"/>
        <a:ext cx="3725539" cy="314640"/>
      </dsp:txXfrm>
    </dsp:sp>
    <dsp:sp modelId="{F1A4F1E1-7F5E-F948-8160-BB37608F47DC}">
      <dsp:nvSpPr>
        <dsp:cNvPr id="0" name=""/>
        <dsp:cNvSpPr/>
      </dsp:nvSpPr>
      <dsp:spPr>
        <a:xfrm>
          <a:off x="0" y="728229"/>
          <a:ext cx="3725539" cy="400140"/>
        </a:xfrm>
        <a:prstGeom prst="round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770" tIns="64770" rIns="64770" bIns="64770" numCol="1" spcCol="1270" anchor="ctr" anchorCtr="0">
          <a:noAutofit/>
        </a:bodyPr>
        <a:lstStyle/>
        <a:p>
          <a:pPr lvl="0" algn="l" defTabSz="755650">
            <a:lnSpc>
              <a:spcPct val="90000"/>
            </a:lnSpc>
            <a:spcBef>
              <a:spcPct val="0"/>
            </a:spcBef>
            <a:spcAft>
              <a:spcPct val="35000"/>
            </a:spcAft>
          </a:pPr>
          <a:r>
            <a:rPr lang="en-US" sz="1700" kern="1200" dirty="0" smtClean="0">
              <a:solidFill>
                <a:srgbClr val="000000"/>
              </a:solidFill>
            </a:rPr>
            <a:t>Equity Portion: 0.1, 0.3, 0.6 </a:t>
          </a:r>
          <a:endParaRPr lang="en-US" sz="1700" kern="1200" dirty="0">
            <a:solidFill>
              <a:srgbClr val="000000"/>
            </a:solidFill>
          </a:endParaRPr>
        </a:p>
      </dsp:txBody>
      <dsp:txXfrm>
        <a:off x="19533" y="747762"/>
        <a:ext cx="3686473" cy="361074"/>
      </dsp:txXfrm>
    </dsp:sp>
    <dsp:sp modelId="{06C76BBD-BF2B-1B4B-8180-A84140898637}">
      <dsp:nvSpPr>
        <dsp:cNvPr id="0" name=""/>
        <dsp:cNvSpPr/>
      </dsp:nvSpPr>
      <dsp:spPr>
        <a:xfrm>
          <a:off x="0" y="1128369"/>
          <a:ext cx="3725539" cy="314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286" tIns="21590" rIns="120904" bIns="21590" numCol="1" spcCol="1270" anchor="t" anchorCtr="0">
          <a:noAutofit/>
        </a:bodyPr>
        <a:lstStyle/>
        <a:p>
          <a:pPr marL="171450" lvl="1" indent="-171450" algn="l" defTabSz="755650">
            <a:lnSpc>
              <a:spcPct val="90000"/>
            </a:lnSpc>
            <a:spcBef>
              <a:spcPct val="0"/>
            </a:spcBef>
            <a:spcAft>
              <a:spcPct val="20000"/>
            </a:spcAft>
            <a:buChar char="•"/>
          </a:pPr>
          <a:endParaRPr lang="en-US" sz="1700" kern="1200" dirty="0">
            <a:solidFill>
              <a:srgbClr val="000000"/>
            </a:solidFill>
          </a:endParaRPr>
        </a:p>
      </dsp:txBody>
      <dsp:txXfrm>
        <a:off x="0" y="1128369"/>
        <a:ext cx="3725539" cy="31464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2191AC-83B3-5947-A648-A95340322797}">
      <dsp:nvSpPr>
        <dsp:cNvPr id="0" name=""/>
        <dsp:cNvSpPr/>
      </dsp:nvSpPr>
      <dsp:spPr>
        <a:xfrm>
          <a:off x="13846" y="27707"/>
          <a:ext cx="6754556" cy="894080"/>
        </a:xfrm>
        <a:prstGeom prst="roundRect">
          <a:avLst>
            <a:gd name="adj" fmla="val 1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770" tIns="64770" rIns="64770" bIns="64770" numCol="1" spcCol="1270" anchor="ctr" anchorCtr="0">
          <a:noAutofit/>
        </a:bodyPr>
        <a:lstStyle/>
        <a:p>
          <a:pPr lvl="0" algn="l" defTabSz="755650">
            <a:lnSpc>
              <a:spcPct val="90000"/>
            </a:lnSpc>
            <a:spcBef>
              <a:spcPct val="0"/>
            </a:spcBef>
            <a:spcAft>
              <a:spcPct val="35000"/>
            </a:spcAft>
          </a:pPr>
          <a:r>
            <a:rPr lang="en-US" sz="1700" kern="1200" dirty="0" smtClean="0">
              <a:solidFill>
                <a:srgbClr val="323C47"/>
              </a:solidFill>
              <a:latin typeface="Arial" charset="0"/>
            </a:rPr>
            <a:t>Define current income level and constant $ withdrawal</a:t>
          </a:r>
          <a:endParaRPr lang="en-US" sz="1700" kern="1200" dirty="0">
            <a:solidFill>
              <a:srgbClr val="323C47"/>
            </a:solidFill>
            <a:latin typeface="Arial" charset="0"/>
          </a:endParaRPr>
        </a:p>
      </dsp:txBody>
      <dsp:txXfrm>
        <a:off x="40033" y="53894"/>
        <a:ext cx="5714223" cy="841706"/>
      </dsp:txXfrm>
    </dsp:sp>
    <dsp:sp modelId="{5F215BE3-5EBE-8240-B34F-5413E28BE665}">
      <dsp:nvSpPr>
        <dsp:cNvPr id="0" name=""/>
        <dsp:cNvSpPr/>
      </dsp:nvSpPr>
      <dsp:spPr>
        <a:xfrm>
          <a:off x="565694" y="1056640"/>
          <a:ext cx="6754556" cy="894080"/>
        </a:xfrm>
        <a:prstGeom prst="roundRect">
          <a:avLst>
            <a:gd name="adj" fmla="val 1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770" tIns="64770" rIns="64770" bIns="64770" numCol="1" spcCol="1270" anchor="ctr" anchorCtr="0">
          <a:noAutofit/>
        </a:bodyPr>
        <a:lstStyle/>
        <a:p>
          <a:pPr lvl="0" algn="l" defTabSz="755650">
            <a:lnSpc>
              <a:spcPct val="90000"/>
            </a:lnSpc>
            <a:spcBef>
              <a:spcPct val="0"/>
            </a:spcBef>
            <a:spcAft>
              <a:spcPct val="35000"/>
            </a:spcAft>
          </a:pPr>
          <a:r>
            <a:rPr lang="en-US" sz="1700" kern="1200" dirty="0" smtClean="0">
              <a:solidFill>
                <a:srgbClr val="323C47"/>
              </a:solidFill>
              <a:latin typeface="Arial" charset="0"/>
            </a:rPr>
            <a:t>Define 3 different </a:t>
          </a:r>
          <a:r>
            <a:rPr lang="en-US" sz="1700" kern="1200" dirty="0" err="1" smtClean="0">
              <a:solidFill>
                <a:srgbClr val="323C47"/>
              </a:solidFill>
              <a:latin typeface="Arial" charset="0"/>
            </a:rPr>
            <a:t>glidepaths</a:t>
          </a:r>
          <a:r>
            <a:rPr lang="en-US" sz="1700" kern="1200" dirty="0" smtClean="0">
              <a:solidFill>
                <a:srgbClr val="323C47"/>
              </a:solidFill>
              <a:latin typeface="Arial" charset="0"/>
            </a:rPr>
            <a:t> (conservative, moderate, aggressive) and 3 different SORR exposure (bad returns early, random, late)</a:t>
          </a:r>
          <a:endParaRPr lang="en-US" sz="1700" kern="1200" dirty="0">
            <a:solidFill>
              <a:srgbClr val="323C47"/>
            </a:solidFill>
          </a:endParaRPr>
        </a:p>
      </dsp:txBody>
      <dsp:txXfrm>
        <a:off x="591881" y="1082827"/>
        <a:ext cx="5555335" cy="841706"/>
      </dsp:txXfrm>
    </dsp:sp>
    <dsp:sp modelId="{21C15E55-CADB-3341-B45D-2261047C88A8}">
      <dsp:nvSpPr>
        <dsp:cNvPr id="0" name=""/>
        <dsp:cNvSpPr/>
      </dsp:nvSpPr>
      <dsp:spPr>
        <a:xfrm>
          <a:off x="1122944" y="2113280"/>
          <a:ext cx="6754556" cy="894080"/>
        </a:xfrm>
        <a:prstGeom prst="roundRect">
          <a:avLst>
            <a:gd name="adj" fmla="val 1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770" tIns="64770" rIns="64770" bIns="64770" numCol="1" spcCol="1270" anchor="ctr" anchorCtr="0">
          <a:noAutofit/>
        </a:bodyPr>
        <a:lstStyle/>
        <a:p>
          <a:pPr lvl="0" algn="l" defTabSz="755650">
            <a:lnSpc>
              <a:spcPct val="90000"/>
            </a:lnSpc>
            <a:spcBef>
              <a:spcPct val="0"/>
            </a:spcBef>
            <a:spcAft>
              <a:spcPct val="35000"/>
            </a:spcAft>
          </a:pPr>
          <a:r>
            <a:rPr lang="en-US" sz="1700" kern="1200" dirty="0" smtClean="0">
              <a:solidFill>
                <a:srgbClr val="323C47"/>
              </a:solidFill>
              <a:latin typeface="Arial" charset="0"/>
            </a:rPr>
            <a:t>Using Monte Carlo simulation, detect distribution of coverage ratio and object function</a:t>
          </a:r>
          <a:endParaRPr lang="en-US" sz="1700" kern="1200" dirty="0">
            <a:solidFill>
              <a:srgbClr val="323C47"/>
            </a:solidFill>
          </a:endParaRPr>
        </a:p>
      </dsp:txBody>
      <dsp:txXfrm>
        <a:off x="1149131" y="2139467"/>
        <a:ext cx="5563779" cy="841706"/>
      </dsp:txXfrm>
    </dsp:sp>
    <dsp:sp modelId="{78CE8902-7546-2944-9D0A-D30A99F9283E}">
      <dsp:nvSpPr>
        <dsp:cNvPr id="0" name=""/>
        <dsp:cNvSpPr/>
      </dsp:nvSpPr>
      <dsp:spPr>
        <a:xfrm>
          <a:off x="1725789" y="3169919"/>
          <a:ext cx="6680255" cy="894080"/>
        </a:xfrm>
        <a:prstGeom prst="roundRect">
          <a:avLst>
            <a:gd name="adj" fmla="val 1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770" tIns="64770" rIns="64770" bIns="64770" numCol="1" spcCol="1270" anchor="ctr" anchorCtr="0">
          <a:noAutofit/>
        </a:bodyPr>
        <a:lstStyle/>
        <a:p>
          <a:pPr lvl="0" algn="l" defTabSz="755650">
            <a:lnSpc>
              <a:spcPct val="90000"/>
            </a:lnSpc>
            <a:spcBef>
              <a:spcPct val="0"/>
            </a:spcBef>
            <a:spcAft>
              <a:spcPct val="35000"/>
            </a:spcAft>
          </a:pPr>
          <a:r>
            <a:rPr lang="en-US" sz="1700" kern="1200" dirty="0" smtClean="0">
              <a:solidFill>
                <a:srgbClr val="323C47"/>
              </a:solidFill>
              <a:latin typeface="Arial" charset="0"/>
            </a:rPr>
            <a:t>Understand rationale, sensitivity &amp; implications of observed data</a:t>
          </a:r>
          <a:endParaRPr lang="en-US" sz="1700" kern="1200" dirty="0">
            <a:solidFill>
              <a:srgbClr val="323C47"/>
            </a:solidFill>
          </a:endParaRPr>
        </a:p>
      </dsp:txBody>
      <dsp:txXfrm>
        <a:off x="1751976" y="3196106"/>
        <a:ext cx="5493651" cy="841706"/>
      </dsp:txXfrm>
    </dsp:sp>
    <dsp:sp modelId="{D51AE68D-A818-E446-8C14-5476C0342B95}">
      <dsp:nvSpPr>
        <dsp:cNvPr id="0" name=""/>
        <dsp:cNvSpPr/>
      </dsp:nvSpPr>
      <dsp:spPr>
        <a:xfrm>
          <a:off x="6173404" y="684783"/>
          <a:ext cx="581152" cy="581152"/>
        </a:xfrm>
        <a:prstGeom prst="downArrow">
          <a:avLst>
            <a:gd name="adj1" fmla="val 55000"/>
            <a:gd name="adj2" fmla="val 45000"/>
          </a:avLst>
        </a:prstGeom>
        <a:solidFill>
          <a:schemeClr val="tx1">
            <a:alpha val="9000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lvl="0" algn="ctr" defTabSz="1200150">
            <a:lnSpc>
              <a:spcPct val="90000"/>
            </a:lnSpc>
            <a:spcBef>
              <a:spcPct val="0"/>
            </a:spcBef>
            <a:spcAft>
              <a:spcPct val="35000"/>
            </a:spcAft>
          </a:pPr>
          <a:endParaRPr lang="en-US" sz="2700" kern="1200"/>
        </a:p>
      </dsp:txBody>
      <dsp:txXfrm>
        <a:off x="6304163" y="684783"/>
        <a:ext cx="319634" cy="437317"/>
      </dsp:txXfrm>
    </dsp:sp>
    <dsp:sp modelId="{19F403EB-E25D-A74E-91C5-926D2D7761E1}">
      <dsp:nvSpPr>
        <dsp:cNvPr id="0" name=""/>
        <dsp:cNvSpPr/>
      </dsp:nvSpPr>
      <dsp:spPr>
        <a:xfrm>
          <a:off x="6739098" y="1741423"/>
          <a:ext cx="581152" cy="581152"/>
        </a:xfrm>
        <a:prstGeom prst="downArrow">
          <a:avLst>
            <a:gd name="adj1" fmla="val 55000"/>
            <a:gd name="adj2" fmla="val 45000"/>
          </a:avLst>
        </a:prstGeom>
        <a:solidFill>
          <a:schemeClr val="tx1">
            <a:alpha val="9000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lvl="0" algn="ctr" defTabSz="1200150">
            <a:lnSpc>
              <a:spcPct val="90000"/>
            </a:lnSpc>
            <a:spcBef>
              <a:spcPct val="0"/>
            </a:spcBef>
            <a:spcAft>
              <a:spcPct val="35000"/>
            </a:spcAft>
          </a:pPr>
          <a:endParaRPr lang="en-US" sz="2700" kern="1200"/>
        </a:p>
      </dsp:txBody>
      <dsp:txXfrm>
        <a:off x="6869857" y="1741423"/>
        <a:ext cx="319634" cy="437317"/>
      </dsp:txXfrm>
    </dsp:sp>
    <dsp:sp modelId="{587AD7F5-8C34-364B-A3BA-566F4CAC78B2}">
      <dsp:nvSpPr>
        <dsp:cNvPr id="0" name=""/>
        <dsp:cNvSpPr/>
      </dsp:nvSpPr>
      <dsp:spPr>
        <a:xfrm>
          <a:off x="7296348" y="2798064"/>
          <a:ext cx="581152" cy="581152"/>
        </a:xfrm>
        <a:prstGeom prst="downArrow">
          <a:avLst>
            <a:gd name="adj1" fmla="val 55000"/>
            <a:gd name="adj2" fmla="val 45000"/>
          </a:avLst>
        </a:prstGeom>
        <a:solidFill>
          <a:schemeClr val="tx1">
            <a:alpha val="9000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lvl="0" algn="ctr" defTabSz="1200150">
            <a:lnSpc>
              <a:spcPct val="90000"/>
            </a:lnSpc>
            <a:spcBef>
              <a:spcPct val="0"/>
            </a:spcBef>
            <a:spcAft>
              <a:spcPct val="35000"/>
            </a:spcAft>
          </a:pPr>
          <a:endParaRPr lang="en-US" sz="2700" kern="1200"/>
        </a:p>
      </dsp:txBody>
      <dsp:txXfrm>
        <a:off x="7427107" y="2798064"/>
        <a:ext cx="319634" cy="437317"/>
      </dsp:txXfrm>
    </dsp:sp>
  </dsp:spTree>
</dsp:drawing>
</file>

<file path=ppt/diagrams/layout1.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101805D-765B-42FA-8DF4-D1E5F93D4D56}" type="datetimeFigureOut">
              <a:rPr lang="en-US" smtClean="0"/>
              <a:t>11/28/18</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4DDB493-A370-4434-AA63-79D4B9DF54DE}" type="slidenum">
              <a:rPr lang="en-US" smtClean="0"/>
              <a:t>‹#›</a:t>
            </a:fld>
            <a:endParaRPr lang="en-US"/>
          </a:p>
        </p:txBody>
      </p:sp>
    </p:spTree>
    <p:extLst>
      <p:ext uri="{BB962C8B-B14F-4D97-AF65-F5344CB8AC3E}">
        <p14:creationId xmlns:p14="http://schemas.microsoft.com/office/powerpoint/2010/main" val="11573795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4DDB493-A370-4434-AA63-79D4B9DF54DE}" type="slidenum">
              <a:rPr lang="en-US" smtClean="0"/>
              <a:t>20</a:t>
            </a:fld>
            <a:endParaRPr lang="en-US"/>
          </a:p>
        </p:txBody>
      </p:sp>
    </p:spTree>
    <p:extLst>
      <p:ext uri="{BB962C8B-B14F-4D97-AF65-F5344CB8AC3E}">
        <p14:creationId xmlns:p14="http://schemas.microsoft.com/office/powerpoint/2010/main" val="9014684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 Id="rId3"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 All Caps Red">
    <p:spTree>
      <p:nvGrpSpPr>
        <p:cNvPr id="1" name=""/>
        <p:cNvGrpSpPr/>
        <p:nvPr/>
      </p:nvGrpSpPr>
      <p:grpSpPr>
        <a:xfrm>
          <a:off x="0" y="0"/>
          <a:ext cx="0" cy="0"/>
          <a:chOff x="0" y="0"/>
          <a:chExt cx="0" cy="0"/>
        </a:xfrm>
      </p:grpSpPr>
      <p:sp>
        <p:nvSpPr>
          <p:cNvPr id="9" name="Rectangle 8"/>
          <p:cNvSpPr/>
          <p:nvPr userDrawn="1"/>
        </p:nvSpPr>
        <p:spPr>
          <a:xfrm>
            <a:off x="0" y="0"/>
            <a:ext cx="9144000" cy="6858000"/>
          </a:xfrm>
          <a:prstGeom prst="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Rectangle 5"/>
          <p:cNvSpPr/>
          <p:nvPr userDrawn="1"/>
        </p:nvSpPr>
        <p:spPr>
          <a:xfrm>
            <a:off x="0" y="0"/>
            <a:ext cx="9144000" cy="4526405"/>
          </a:xfrm>
          <a:prstGeom prst="rect">
            <a:avLst/>
          </a:prstGeom>
          <a:solidFill>
            <a:srgbClr val="95002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2"/>
              </a:solidFill>
            </a:endParaRPr>
          </a:p>
        </p:txBody>
      </p:sp>
      <p:sp>
        <p:nvSpPr>
          <p:cNvPr id="5" name="Title 4"/>
          <p:cNvSpPr>
            <a:spLocks noGrp="1"/>
          </p:cNvSpPr>
          <p:nvPr>
            <p:ph type="title" hasCustomPrompt="1"/>
          </p:nvPr>
        </p:nvSpPr>
        <p:spPr>
          <a:xfrm>
            <a:off x="457200" y="670560"/>
            <a:ext cx="8193024" cy="3328416"/>
          </a:xfrm>
        </p:spPr>
        <p:txBody>
          <a:bodyPr/>
          <a:lstStyle>
            <a:lvl1pPr>
              <a:defRPr sz="5400" cap="all" spc="50" baseline="0"/>
            </a:lvl1pPr>
          </a:lstStyle>
          <a:p>
            <a:r>
              <a:rPr lang="en-US" dirty="0"/>
              <a:t>CLICK TO EDIT MASTER TITLE STYLE</a:t>
            </a:r>
          </a:p>
        </p:txBody>
      </p:sp>
      <p:sp>
        <p:nvSpPr>
          <p:cNvPr id="10" name="Text Placeholder 2"/>
          <p:cNvSpPr>
            <a:spLocks noGrp="1"/>
          </p:cNvSpPr>
          <p:nvPr>
            <p:ph idx="1" hasCustomPrompt="1"/>
          </p:nvPr>
        </p:nvSpPr>
        <p:spPr>
          <a:xfrm>
            <a:off x="5697793" y="5279136"/>
            <a:ext cx="3177897" cy="1057459"/>
          </a:xfrm>
          <a:prstGeom prst="rect">
            <a:avLst/>
          </a:prstGeom>
        </p:spPr>
        <p:txBody>
          <a:bodyPr vert="horz" lIns="91440" tIns="45720" rIns="91440" bIns="45720" rtlCol="0">
            <a:normAutofit/>
          </a:bodyPr>
          <a:lstStyle>
            <a:lvl1pPr algn="l">
              <a:defRPr sz="1800" b="1" i="0" kern="1200" cap="none" spc="50" baseline="0">
                <a:latin typeface="Arial"/>
                <a:cs typeface="Arial"/>
              </a:defRPr>
            </a:lvl1pPr>
            <a:lvl2pPr marL="0" indent="0" algn="l">
              <a:buFontTx/>
              <a:buNone/>
              <a:defRPr sz="1600" b="0" i="0" kern="1200" spc="0">
                <a:latin typeface="Arial"/>
                <a:cs typeface="Arial"/>
              </a:defRPr>
            </a:lvl2pPr>
          </a:lstStyle>
          <a:p>
            <a:pPr lvl="0"/>
            <a:r>
              <a:rPr lang="en-US" dirty="0"/>
              <a:t>SUB-TITLE or AUTHOR</a:t>
            </a:r>
          </a:p>
          <a:p>
            <a:pPr lvl="1"/>
            <a:r>
              <a:rPr lang="en-US" dirty="0"/>
              <a:t>Descriptive title here if needed</a:t>
            </a:r>
          </a:p>
        </p:txBody>
      </p:sp>
      <p:pic>
        <p:nvPicPr>
          <p:cNvPr id="7" name="Picture 6"/>
          <p:cNvPicPr>
            <a:picLocks noChangeAspect="1"/>
          </p:cNvPicPr>
          <p:nvPr userDrawn="1"/>
        </p:nvPicPr>
        <p:blipFill>
          <a:blip r:embed="rId2"/>
          <a:stretch>
            <a:fillRect/>
          </a:stretch>
        </p:blipFill>
        <p:spPr>
          <a:xfrm>
            <a:off x="527755" y="5218867"/>
            <a:ext cx="2071116" cy="1193292"/>
          </a:xfrm>
          <a:prstGeom prst="rect">
            <a:avLst/>
          </a:prstGeom>
        </p:spPr>
      </p:pic>
    </p:spTree>
    <p:extLst>
      <p:ext uri="{BB962C8B-B14F-4D97-AF65-F5344CB8AC3E}">
        <p14:creationId xmlns:p14="http://schemas.microsoft.com/office/powerpoint/2010/main" val="5392856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lide with Full-Bleed Graphic">
    <p:spTree>
      <p:nvGrpSpPr>
        <p:cNvPr id="1" name=""/>
        <p:cNvGrpSpPr/>
        <p:nvPr/>
      </p:nvGrpSpPr>
      <p:grpSpPr>
        <a:xfrm>
          <a:off x="0" y="0"/>
          <a:ext cx="0" cy="0"/>
          <a:chOff x="0" y="0"/>
          <a:chExt cx="0" cy="0"/>
        </a:xfrm>
      </p:grpSpPr>
      <p:sp>
        <p:nvSpPr>
          <p:cNvPr id="4" name="Rectangle 3"/>
          <p:cNvSpPr/>
          <p:nvPr userDrawn="1"/>
        </p:nvSpPr>
        <p:spPr>
          <a:xfrm>
            <a:off x="0" y="1584960"/>
            <a:ext cx="9144000" cy="5273040"/>
          </a:xfrm>
          <a:prstGeom prst="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237744" y="0"/>
            <a:ext cx="8549640" cy="1584960"/>
          </a:xfrm>
        </p:spPr>
        <p:txBody>
          <a:bodyPr anchor="ctr" anchorCtr="0"/>
          <a:lstStyle>
            <a:lvl1pPr>
              <a:defRPr sz="3800" cap="all" baseline="0"/>
            </a:lvl1pPr>
          </a:lstStyle>
          <a:p>
            <a:r>
              <a:rPr lang="en-US" dirty="0"/>
              <a:t>CLICK TO EDIT MASTER TITLE STYLE</a:t>
            </a:r>
          </a:p>
        </p:txBody>
      </p:sp>
      <p:sp>
        <p:nvSpPr>
          <p:cNvPr id="3" name="Picture Placeholder 2"/>
          <p:cNvSpPr>
            <a:spLocks noGrp="1"/>
          </p:cNvSpPr>
          <p:nvPr>
            <p:ph type="pic" idx="1" hasCustomPrompt="1"/>
          </p:nvPr>
        </p:nvSpPr>
        <p:spPr>
          <a:xfrm>
            <a:off x="0" y="1584962"/>
            <a:ext cx="9144000" cy="5273039"/>
          </a:xfrm>
        </p:spPr>
        <p:txBody>
          <a:bodyPr>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on icon to add graphic</a:t>
            </a:r>
          </a:p>
        </p:txBody>
      </p:sp>
    </p:spTree>
    <p:extLst>
      <p:ext uri="{BB962C8B-B14F-4D97-AF65-F5344CB8AC3E}">
        <p14:creationId xmlns:p14="http://schemas.microsoft.com/office/powerpoint/2010/main" val="16698385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Full-Bleed Graphic">
    <p:spTree>
      <p:nvGrpSpPr>
        <p:cNvPr id="1" name=""/>
        <p:cNvGrpSpPr/>
        <p:nvPr/>
      </p:nvGrpSpPr>
      <p:grpSpPr>
        <a:xfrm>
          <a:off x="0" y="0"/>
          <a:ext cx="0" cy="0"/>
          <a:chOff x="0" y="0"/>
          <a:chExt cx="0" cy="0"/>
        </a:xfrm>
      </p:grpSpPr>
      <p:sp>
        <p:nvSpPr>
          <p:cNvPr id="4" name="Rectangle 3"/>
          <p:cNvSpPr/>
          <p:nvPr userDrawn="1"/>
        </p:nvSpPr>
        <p:spPr>
          <a:xfrm>
            <a:off x="0" y="1584960"/>
            <a:ext cx="9144000" cy="5273040"/>
          </a:xfrm>
          <a:prstGeom prst="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237744" y="0"/>
            <a:ext cx="8549640" cy="1584960"/>
          </a:xfrm>
        </p:spPr>
        <p:txBody>
          <a:bodyPr anchor="b"/>
          <a:lstStyle>
            <a:lvl1pPr>
              <a:defRPr sz="3600"/>
            </a:lvl1pPr>
          </a:lstStyle>
          <a:p>
            <a:r>
              <a:rPr lang="en-US" dirty="0"/>
              <a:t>CLICK TO EDIT MASTER TITLE STYLE</a:t>
            </a:r>
          </a:p>
        </p:txBody>
      </p:sp>
      <p:sp>
        <p:nvSpPr>
          <p:cNvPr id="3" name="Picture Placeholder 2"/>
          <p:cNvSpPr>
            <a:spLocks noGrp="1"/>
          </p:cNvSpPr>
          <p:nvPr>
            <p:ph type="pic" idx="1" hasCustomPrompt="1"/>
          </p:nvPr>
        </p:nvSpPr>
        <p:spPr>
          <a:xfrm>
            <a:off x="0" y="1"/>
            <a:ext cx="9144000" cy="6858001"/>
          </a:xfrm>
        </p:spPr>
        <p:txBody>
          <a:bodyPr>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on icon to add graphic</a:t>
            </a:r>
          </a:p>
        </p:txBody>
      </p:sp>
    </p:spTree>
    <p:extLst>
      <p:ext uri="{BB962C8B-B14F-4D97-AF65-F5344CB8AC3E}">
        <p14:creationId xmlns:p14="http://schemas.microsoft.com/office/powerpoint/2010/main" val="5702826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sp>
        <p:nvSpPr>
          <p:cNvPr id="9" name="Rectangle 8"/>
          <p:cNvSpPr/>
          <p:nvPr userDrawn="1"/>
        </p:nvSpPr>
        <p:spPr>
          <a:xfrm>
            <a:off x="0" y="0"/>
            <a:ext cx="9144000" cy="6858000"/>
          </a:xfrm>
          <a:prstGeom prst="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 name="Title 4"/>
          <p:cNvSpPr>
            <a:spLocks noGrp="1"/>
          </p:cNvSpPr>
          <p:nvPr>
            <p:ph type="title" hasCustomPrompt="1"/>
          </p:nvPr>
        </p:nvSpPr>
        <p:spPr>
          <a:xfrm>
            <a:off x="914400" y="4376928"/>
            <a:ext cx="7772400" cy="2133600"/>
          </a:xfrm>
        </p:spPr>
        <p:txBody>
          <a:bodyPr anchor="b"/>
          <a:lstStyle>
            <a:lvl1pPr algn="r">
              <a:defRPr sz="7000" cap="all" spc="0" baseline="0">
                <a:solidFill>
                  <a:schemeClr val="tx1"/>
                </a:solidFill>
              </a:defRPr>
            </a:lvl1pPr>
          </a:lstStyle>
          <a:p>
            <a:r>
              <a:rPr lang="en-US" dirty="0"/>
              <a:t>THANK YOU</a:t>
            </a:r>
          </a:p>
        </p:txBody>
      </p:sp>
    </p:spTree>
    <p:extLst>
      <p:ext uri="{BB962C8B-B14F-4D97-AF65-F5344CB8AC3E}">
        <p14:creationId xmlns:p14="http://schemas.microsoft.com/office/powerpoint/2010/main" val="37887949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 All Caps Dk Gray">
    <p:spTree>
      <p:nvGrpSpPr>
        <p:cNvPr id="1" name=""/>
        <p:cNvGrpSpPr/>
        <p:nvPr/>
      </p:nvGrpSpPr>
      <p:grpSpPr>
        <a:xfrm>
          <a:off x="0" y="0"/>
          <a:ext cx="0" cy="0"/>
          <a:chOff x="0" y="0"/>
          <a:chExt cx="0" cy="0"/>
        </a:xfrm>
      </p:grpSpPr>
      <p:sp>
        <p:nvSpPr>
          <p:cNvPr id="9" name="Rectangle 8"/>
          <p:cNvSpPr/>
          <p:nvPr userDrawn="1"/>
        </p:nvSpPr>
        <p:spPr>
          <a:xfrm>
            <a:off x="0" y="0"/>
            <a:ext cx="9144000" cy="6858000"/>
          </a:xfrm>
          <a:prstGeom prst="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userDrawn="1"/>
        </p:nvSpPr>
        <p:spPr>
          <a:xfrm>
            <a:off x="0" y="0"/>
            <a:ext cx="9144000" cy="4526405"/>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2"/>
              </a:solidFill>
            </a:endParaRPr>
          </a:p>
        </p:txBody>
      </p:sp>
      <p:sp>
        <p:nvSpPr>
          <p:cNvPr id="5" name="Title 4"/>
          <p:cNvSpPr>
            <a:spLocks noGrp="1"/>
          </p:cNvSpPr>
          <p:nvPr>
            <p:ph type="title" hasCustomPrompt="1"/>
          </p:nvPr>
        </p:nvSpPr>
        <p:spPr>
          <a:xfrm>
            <a:off x="457200" y="670560"/>
            <a:ext cx="8193024" cy="3328416"/>
          </a:xfrm>
        </p:spPr>
        <p:txBody>
          <a:bodyPr/>
          <a:lstStyle>
            <a:lvl1pPr>
              <a:defRPr sz="5400" cap="all" spc="50" baseline="0"/>
            </a:lvl1pPr>
          </a:lstStyle>
          <a:p>
            <a:r>
              <a:rPr lang="en-US" dirty="0"/>
              <a:t>CLICK TO EDIT MASTER TITLE STYLE</a:t>
            </a:r>
          </a:p>
        </p:txBody>
      </p:sp>
      <p:sp>
        <p:nvSpPr>
          <p:cNvPr id="10" name="Text Placeholder 2"/>
          <p:cNvSpPr>
            <a:spLocks noGrp="1"/>
          </p:cNvSpPr>
          <p:nvPr>
            <p:ph idx="1" hasCustomPrompt="1"/>
          </p:nvPr>
        </p:nvSpPr>
        <p:spPr>
          <a:xfrm>
            <a:off x="5696712" y="5279136"/>
            <a:ext cx="3177897" cy="1057459"/>
          </a:xfrm>
          <a:prstGeom prst="rect">
            <a:avLst/>
          </a:prstGeom>
        </p:spPr>
        <p:txBody>
          <a:bodyPr vert="horz" lIns="91440" tIns="45720" rIns="91440" bIns="45720" rtlCol="0">
            <a:normAutofit/>
          </a:bodyPr>
          <a:lstStyle>
            <a:lvl1pPr algn="l">
              <a:defRPr sz="1800" b="1" i="0" kern="1200" cap="none" spc="0" baseline="0">
                <a:solidFill>
                  <a:srgbClr val="323C47"/>
                </a:solidFill>
                <a:latin typeface="Arial"/>
                <a:cs typeface="Arial"/>
              </a:defRPr>
            </a:lvl1pPr>
            <a:lvl2pPr marL="0" indent="0" algn="l">
              <a:buFontTx/>
              <a:buNone/>
              <a:defRPr sz="1600" b="0" i="0" spc="50">
                <a:latin typeface="Arial"/>
                <a:cs typeface="Arial"/>
              </a:defRPr>
            </a:lvl2pPr>
          </a:lstStyle>
          <a:p>
            <a:pPr lvl="0"/>
            <a:r>
              <a:rPr lang="en-US" dirty="0"/>
              <a:t>SUB-TITLE or AUTHOR</a:t>
            </a:r>
          </a:p>
          <a:p>
            <a:pPr lvl="1"/>
            <a:r>
              <a:rPr lang="en-US" dirty="0"/>
              <a:t>Descriptive title here if needed</a:t>
            </a:r>
          </a:p>
        </p:txBody>
      </p:sp>
      <p:pic>
        <p:nvPicPr>
          <p:cNvPr id="7" name="Picture 6"/>
          <p:cNvPicPr>
            <a:picLocks noChangeAspect="1"/>
          </p:cNvPicPr>
          <p:nvPr userDrawn="1"/>
        </p:nvPicPr>
        <p:blipFill>
          <a:blip r:embed="rId2"/>
          <a:stretch>
            <a:fillRect/>
          </a:stretch>
        </p:blipFill>
        <p:spPr>
          <a:xfrm>
            <a:off x="527755" y="5218867"/>
            <a:ext cx="2071116" cy="1193292"/>
          </a:xfrm>
          <a:prstGeom prst="rect">
            <a:avLst/>
          </a:prstGeom>
        </p:spPr>
      </p:pic>
    </p:spTree>
    <p:extLst>
      <p:ext uri="{BB962C8B-B14F-4D97-AF65-F5344CB8AC3E}">
        <p14:creationId xmlns:p14="http://schemas.microsoft.com/office/powerpoint/2010/main" val="35357418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 All Caps Photo 01">
    <p:spTree>
      <p:nvGrpSpPr>
        <p:cNvPr id="1" name=""/>
        <p:cNvGrpSpPr/>
        <p:nvPr/>
      </p:nvGrpSpPr>
      <p:grpSpPr>
        <a:xfrm>
          <a:off x="0" y="0"/>
          <a:ext cx="0" cy="0"/>
          <a:chOff x="0" y="0"/>
          <a:chExt cx="0" cy="0"/>
        </a:xfrm>
      </p:grpSpPr>
      <p:sp>
        <p:nvSpPr>
          <p:cNvPr id="9" name="Rectangle 8"/>
          <p:cNvSpPr/>
          <p:nvPr userDrawn="1"/>
        </p:nvSpPr>
        <p:spPr>
          <a:xfrm>
            <a:off x="0" y="0"/>
            <a:ext cx="9144000" cy="6858000"/>
          </a:xfrm>
          <a:prstGeom prst="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 name="Picture 2" descr="Title_Slide_Image_01_4-3.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4527488"/>
          </a:xfrm>
          <a:prstGeom prst="rect">
            <a:avLst/>
          </a:prstGeom>
        </p:spPr>
      </p:pic>
      <p:sp>
        <p:nvSpPr>
          <p:cNvPr id="5" name="Title 4"/>
          <p:cNvSpPr>
            <a:spLocks noGrp="1"/>
          </p:cNvSpPr>
          <p:nvPr>
            <p:ph type="title" hasCustomPrompt="1"/>
          </p:nvPr>
        </p:nvSpPr>
        <p:spPr>
          <a:xfrm>
            <a:off x="457200" y="670560"/>
            <a:ext cx="8193024" cy="3328416"/>
          </a:xfrm>
        </p:spPr>
        <p:txBody>
          <a:bodyPr/>
          <a:lstStyle>
            <a:lvl1pPr>
              <a:defRPr sz="5400" cap="all" spc="50" baseline="0"/>
            </a:lvl1pPr>
          </a:lstStyle>
          <a:p>
            <a:r>
              <a:rPr lang="en-US" dirty="0"/>
              <a:t>CLICK TO EDIT MASTER TITLE STYLE</a:t>
            </a:r>
          </a:p>
        </p:txBody>
      </p:sp>
      <p:sp>
        <p:nvSpPr>
          <p:cNvPr id="10" name="Text Placeholder 2"/>
          <p:cNvSpPr>
            <a:spLocks noGrp="1"/>
          </p:cNvSpPr>
          <p:nvPr>
            <p:ph idx="1" hasCustomPrompt="1"/>
          </p:nvPr>
        </p:nvSpPr>
        <p:spPr>
          <a:xfrm>
            <a:off x="5696712" y="5279136"/>
            <a:ext cx="3177897" cy="1057459"/>
          </a:xfrm>
          <a:prstGeom prst="rect">
            <a:avLst/>
          </a:prstGeom>
        </p:spPr>
        <p:txBody>
          <a:bodyPr vert="horz" lIns="91440" tIns="45720" rIns="91440" bIns="45720" rtlCol="0">
            <a:normAutofit/>
          </a:bodyPr>
          <a:lstStyle>
            <a:lvl1pPr algn="l">
              <a:defRPr sz="1800" b="1" i="0" kern="1200" cap="none" spc="0" baseline="0">
                <a:solidFill>
                  <a:srgbClr val="323C47"/>
                </a:solidFill>
                <a:latin typeface="Arial"/>
                <a:cs typeface="Arial"/>
              </a:defRPr>
            </a:lvl1pPr>
            <a:lvl2pPr marL="0" indent="0" algn="l">
              <a:buFontTx/>
              <a:buNone/>
              <a:defRPr sz="1600" b="0" i="0" spc="0">
                <a:latin typeface="Arial"/>
                <a:cs typeface="Arial"/>
              </a:defRPr>
            </a:lvl2pPr>
          </a:lstStyle>
          <a:p>
            <a:pPr lvl="0"/>
            <a:r>
              <a:rPr lang="en-US" dirty="0"/>
              <a:t>SUB-TITLE or AUTHOR</a:t>
            </a:r>
          </a:p>
          <a:p>
            <a:pPr lvl="1"/>
            <a:r>
              <a:rPr lang="en-US" dirty="0"/>
              <a:t>Descriptive title here if needed</a:t>
            </a:r>
          </a:p>
        </p:txBody>
      </p:sp>
      <p:pic>
        <p:nvPicPr>
          <p:cNvPr id="7" name="Picture 6"/>
          <p:cNvPicPr>
            <a:picLocks noChangeAspect="1"/>
          </p:cNvPicPr>
          <p:nvPr userDrawn="1"/>
        </p:nvPicPr>
        <p:blipFill>
          <a:blip r:embed="rId3"/>
          <a:stretch>
            <a:fillRect/>
          </a:stretch>
        </p:blipFill>
        <p:spPr>
          <a:xfrm>
            <a:off x="527755" y="5218867"/>
            <a:ext cx="2071116" cy="1193292"/>
          </a:xfrm>
          <a:prstGeom prst="rect">
            <a:avLst/>
          </a:prstGeom>
        </p:spPr>
      </p:pic>
    </p:spTree>
    <p:extLst>
      <p:ext uri="{BB962C8B-B14F-4D97-AF65-F5344CB8AC3E}">
        <p14:creationId xmlns:p14="http://schemas.microsoft.com/office/powerpoint/2010/main" val="26722358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 All Caps Bottom RT">
    <p:spTree>
      <p:nvGrpSpPr>
        <p:cNvPr id="1" name=""/>
        <p:cNvGrpSpPr/>
        <p:nvPr/>
      </p:nvGrpSpPr>
      <p:grpSpPr>
        <a:xfrm>
          <a:off x="0" y="0"/>
          <a:ext cx="0" cy="0"/>
          <a:chOff x="0" y="0"/>
          <a:chExt cx="0" cy="0"/>
        </a:xfrm>
      </p:grpSpPr>
      <p:sp>
        <p:nvSpPr>
          <p:cNvPr id="9" name="Rectangle 8"/>
          <p:cNvSpPr/>
          <p:nvPr userDrawn="1"/>
        </p:nvSpPr>
        <p:spPr>
          <a:xfrm>
            <a:off x="0" y="0"/>
            <a:ext cx="9144000" cy="6858000"/>
          </a:xfrm>
          <a:prstGeom prst="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 name="Title 4"/>
          <p:cNvSpPr>
            <a:spLocks noGrp="1"/>
          </p:cNvSpPr>
          <p:nvPr>
            <p:ph type="title" hasCustomPrompt="1"/>
          </p:nvPr>
        </p:nvSpPr>
        <p:spPr>
          <a:xfrm>
            <a:off x="914400" y="4376928"/>
            <a:ext cx="7772400" cy="2133600"/>
          </a:xfrm>
        </p:spPr>
        <p:txBody>
          <a:bodyPr/>
          <a:lstStyle>
            <a:lvl1pPr algn="r">
              <a:defRPr sz="5400" cap="all" spc="0" baseline="0">
                <a:solidFill>
                  <a:schemeClr val="accent4"/>
                </a:solidFill>
              </a:defRPr>
            </a:lvl1pPr>
          </a:lstStyle>
          <a:p>
            <a:r>
              <a:rPr lang="en-US" dirty="0"/>
              <a:t>CLICK TO EDIT MASTER TITLE STYLE</a:t>
            </a:r>
          </a:p>
        </p:txBody>
      </p:sp>
      <p:sp>
        <p:nvSpPr>
          <p:cNvPr id="6" name="Text Placeholder 2"/>
          <p:cNvSpPr>
            <a:spLocks noGrp="1"/>
          </p:cNvSpPr>
          <p:nvPr>
            <p:ph idx="1" hasCustomPrompt="1"/>
          </p:nvPr>
        </p:nvSpPr>
        <p:spPr>
          <a:xfrm>
            <a:off x="5536453" y="3620597"/>
            <a:ext cx="3177897" cy="727512"/>
          </a:xfrm>
          <a:prstGeom prst="rect">
            <a:avLst/>
          </a:prstGeom>
        </p:spPr>
        <p:txBody>
          <a:bodyPr vert="horz" lIns="91440" tIns="45720" rIns="91440" bIns="45720" rtlCol="0">
            <a:normAutofit/>
          </a:bodyPr>
          <a:lstStyle>
            <a:lvl1pPr algn="r">
              <a:defRPr sz="1600" b="0" i="0" kern="1200" spc="0">
                <a:solidFill>
                  <a:srgbClr val="323C47"/>
                </a:solidFill>
                <a:latin typeface="Arial"/>
                <a:cs typeface="Arial"/>
              </a:defRPr>
            </a:lvl1pPr>
            <a:lvl2pPr marL="0" indent="0" algn="l">
              <a:buFontTx/>
              <a:buNone/>
              <a:defRPr sz="1400"/>
            </a:lvl2pPr>
          </a:lstStyle>
          <a:p>
            <a:pPr lvl="0"/>
            <a:r>
              <a:rPr lang="en-US" dirty="0"/>
              <a:t>Click to edit master text styles</a:t>
            </a:r>
          </a:p>
        </p:txBody>
      </p:sp>
    </p:spTree>
    <p:extLst>
      <p:ext uri="{BB962C8B-B14F-4D97-AF65-F5344CB8AC3E}">
        <p14:creationId xmlns:p14="http://schemas.microsoft.com/office/powerpoint/2010/main" val="809945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 Full Photo Bottom RT">
    <p:spTree>
      <p:nvGrpSpPr>
        <p:cNvPr id="1" name=""/>
        <p:cNvGrpSpPr/>
        <p:nvPr/>
      </p:nvGrpSpPr>
      <p:grpSpPr>
        <a:xfrm>
          <a:off x="0" y="0"/>
          <a:ext cx="0" cy="0"/>
          <a:chOff x="0" y="0"/>
          <a:chExt cx="0" cy="0"/>
        </a:xfrm>
      </p:grpSpPr>
      <p:pic>
        <p:nvPicPr>
          <p:cNvPr id="3" name="Picture 2" descr="Title_Slide_Image_Full_4-3.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 name="Title 4"/>
          <p:cNvSpPr>
            <a:spLocks noGrp="1"/>
          </p:cNvSpPr>
          <p:nvPr>
            <p:ph type="title" hasCustomPrompt="1"/>
          </p:nvPr>
        </p:nvSpPr>
        <p:spPr>
          <a:xfrm>
            <a:off x="914400" y="4376928"/>
            <a:ext cx="7772400" cy="2133600"/>
          </a:xfrm>
        </p:spPr>
        <p:txBody>
          <a:bodyPr/>
          <a:lstStyle>
            <a:lvl1pPr algn="r">
              <a:defRPr sz="5400" cap="all" spc="0" baseline="0">
                <a:solidFill>
                  <a:srgbClr val="FFFFFF"/>
                </a:solidFill>
              </a:defRPr>
            </a:lvl1pPr>
          </a:lstStyle>
          <a:p>
            <a:r>
              <a:rPr lang="en-US" dirty="0"/>
              <a:t>CLICK TO EDIT MASTER TITLE STYLE</a:t>
            </a:r>
          </a:p>
        </p:txBody>
      </p:sp>
      <p:sp>
        <p:nvSpPr>
          <p:cNvPr id="6" name="Text Placeholder 2"/>
          <p:cNvSpPr>
            <a:spLocks noGrp="1"/>
          </p:cNvSpPr>
          <p:nvPr>
            <p:ph idx="1" hasCustomPrompt="1"/>
          </p:nvPr>
        </p:nvSpPr>
        <p:spPr>
          <a:xfrm>
            <a:off x="5536453" y="3620597"/>
            <a:ext cx="3177897" cy="727512"/>
          </a:xfrm>
          <a:prstGeom prst="rect">
            <a:avLst/>
          </a:prstGeom>
        </p:spPr>
        <p:txBody>
          <a:bodyPr vert="horz" lIns="91440" tIns="45720" rIns="91440" bIns="45720" rtlCol="0">
            <a:normAutofit/>
          </a:bodyPr>
          <a:lstStyle>
            <a:lvl1pPr algn="r">
              <a:defRPr sz="1600" b="0" kern="1200" spc="50">
                <a:solidFill>
                  <a:srgbClr val="FFFFFF"/>
                </a:solidFill>
                <a:latin typeface="Arial"/>
                <a:cs typeface="Arial"/>
              </a:defRPr>
            </a:lvl1pPr>
            <a:lvl2pPr marL="0" indent="0" algn="l">
              <a:buFontTx/>
              <a:buNone/>
              <a:defRPr sz="1400"/>
            </a:lvl2pPr>
          </a:lstStyle>
          <a:p>
            <a:pPr lvl="0"/>
            <a:r>
              <a:rPr lang="en-US" dirty="0"/>
              <a:t>Click to edit master text styles</a:t>
            </a:r>
          </a:p>
        </p:txBody>
      </p:sp>
    </p:spTree>
    <p:extLst>
      <p:ext uri="{BB962C8B-B14F-4D97-AF65-F5344CB8AC3E}">
        <p14:creationId xmlns:p14="http://schemas.microsoft.com/office/powerpoint/2010/main" val="26051649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lide Normal">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37744" y="0"/>
            <a:ext cx="8549640" cy="1584960"/>
          </a:xfrm>
        </p:spPr>
        <p:txBody>
          <a:bodyPr anchor="ctr" anchorCtr="0"/>
          <a:lstStyle>
            <a:lvl1pPr>
              <a:defRPr sz="3800" cap="all" baseline="0"/>
            </a:lvl1pPr>
          </a:lstStyle>
          <a:p>
            <a:r>
              <a:rPr lang="en-US" dirty="0"/>
              <a:t>CLICK TO EDIT MASTER TITLE STYLE</a:t>
            </a:r>
          </a:p>
        </p:txBody>
      </p:sp>
      <p:sp>
        <p:nvSpPr>
          <p:cNvPr id="9" name="Text Placeholder 2"/>
          <p:cNvSpPr>
            <a:spLocks noGrp="1"/>
          </p:cNvSpPr>
          <p:nvPr>
            <p:ph idx="1" hasCustomPrompt="1"/>
          </p:nvPr>
        </p:nvSpPr>
        <p:spPr>
          <a:xfrm>
            <a:off x="300554" y="2059742"/>
            <a:ext cx="8540206" cy="4066423"/>
          </a:xfrm>
          <a:prstGeom prst="rect">
            <a:avLst/>
          </a:prstGeom>
        </p:spPr>
        <p:txBody>
          <a:bodyPr vert="horz" lIns="91440" tIns="45720" rIns="91440" bIns="45720" rtlCol="0">
            <a:normAutofit/>
          </a:bodyPr>
          <a:lstStyle>
            <a:lvl1pPr>
              <a:defRPr sz="2400" b="1" i="0">
                <a:latin typeface="Arial"/>
                <a:cs typeface="Arial"/>
              </a:defRPr>
            </a:lvl1pPr>
            <a:lvl2pPr marL="0" indent="0">
              <a:buFontTx/>
              <a:buNone/>
              <a:defRPr sz="2400">
                <a:solidFill>
                  <a:schemeClr val="accent4"/>
                </a:solidFill>
                <a:latin typeface="Arial"/>
                <a:cs typeface="Arial"/>
              </a:defRPr>
            </a:lvl2pPr>
            <a:lvl3pPr marL="457200">
              <a:defRPr sz="2200">
                <a:solidFill>
                  <a:schemeClr val="accent4"/>
                </a:solidFill>
                <a:latin typeface="Arial"/>
                <a:cs typeface="Arial"/>
              </a:defRPr>
            </a:lvl3pPr>
            <a:lvl4pPr marL="914400">
              <a:defRPr sz="2200">
                <a:solidFill>
                  <a:schemeClr val="accent4"/>
                </a:solidFill>
                <a:latin typeface="Arial"/>
                <a:cs typeface="Arial"/>
              </a:defRPr>
            </a:lvl4pPr>
            <a:lvl5pPr marL="1371600">
              <a:defRPr sz="2000" baseline="0">
                <a:solidFill>
                  <a:schemeClr val="accent4"/>
                </a:solidFill>
                <a:latin typeface="Arial"/>
                <a:cs typeface="Arial"/>
              </a:defRPr>
            </a:lvl5pPr>
            <a:lvl6pPr marL="1828800">
              <a:defRPr sz="2000" baseline="0">
                <a:solidFill>
                  <a:schemeClr val="accent4"/>
                </a:solidFill>
                <a:latin typeface="Arial"/>
                <a:cs typeface="Arial"/>
              </a:defRPr>
            </a:lvl6pPr>
          </a:lstStyle>
          <a:p>
            <a:pPr lvl="0"/>
            <a:r>
              <a:rPr lang="en-US" dirty="0"/>
              <a:t>Click to edit Master text styles – Increase List Level for normal text and bullets</a:t>
            </a:r>
          </a:p>
          <a:p>
            <a:pPr lvl="1"/>
            <a:r>
              <a:rPr lang="en-US" dirty="0"/>
              <a:t>Text Level</a:t>
            </a:r>
          </a:p>
          <a:p>
            <a:pPr lvl="2"/>
            <a:r>
              <a:rPr lang="en-US" dirty="0"/>
              <a:t>Second level</a:t>
            </a:r>
          </a:p>
          <a:p>
            <a:pPr lvl="3"/>
            <a:r>
              <a:rPr lang="en-US" dirty="0"/>
              <a:t>Third level</a:t>
            </a:r>
          </a:p>
          <a:p>
            <a:pPr lvl="4"/>
            <a:r>
              <a:rPr lang="en-US" dirty="0"/>
              <a:t>Fourth level</a:t>
            </a:r>
          </a:p>
          <a:p>
            <a:pPr lvl="5"/>
            <a:r>
              <a:rPr lang="en-US" dirty="0"/>
              <a:t>Fifth level</a:t>
            </a:r>
          </a:p>
        </p:txBody>
      </p:sp>
      <p:sp>
        <p:nvSpPr>
          <p:cNvPr id="3" name="Slide Number Placeholder 2"/>
          <p:cNvSpPr>
            <a:spLocks noGrp="1"/>
          </p:cNvSpPr>
          <p:nvPr>
            <p:ph type="sldNum" sz="quarter" idx="10"/>
          </p:nvPr>
        </p:nvSpPr>
        <p:spPr/>
        <p:txBody>
          <a:bodyPr/>
          <a:lstStyle/>
          <a:p>
            <a:fld id="{026A839D-8BA3-EB44-8091-71BB10A77D74}" type="slidenum">
              <a:rPr lang="en-US" smtClean="0"/>
              <a:pPr/>
              <a:t>‹#›</a:t>
            </a:fld>
            <a:endParaRPr lang="en-US" dirty="0"/>
          </a:p>
        </p:txBody>
      </p:sp>
    </p:spTree>
    <p:extLst>
      <p:ext uri="{BB962C8B-B14F-4D97-AF65-F5344CB8AC3E}">
        <p14:creationId xmlns:p14="http://schemas.microsoft.com/office/powerpoint/2010/main" val="16379743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lide two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37744" y="0"/>
            <a:ext cx="8549640" cy="1584960"/>
          </a:xfrm>
        </p:spPr>
        <p:txBody>
          <a:bodyPr anchor="ctr" anchorCtr="0"/>
          <a:lstStyle>
            <a:lvl1pPr>
              <a:defRPr sz="3800" cap="all" baseline="0"/>
            </a:lvl1pPr>
          </a:lstStyle>
          <a:p>
            <a:r>
              <a:rPr lang="en-US" dirty="0"/>
              <a:t>CLICK TO EDIT MASTER TITLE STYLE</a:t>
            </a:r>
          </a:p>
        </p:txBody>
      </p:sp>
      <p:sp>
        <p:nvSpPr>
          <p:cNvPr id="5" name="Content Placeholder 3"/>
          <p:cNvSpPr>
            <a:spLocks noGrp="1"/>
          </p:cNvSpPr>
          <p:nvPr>
            <p:ph sz="half" idx="2" hasCustomPrompt="1"/>
          </p:nvPr>
        </p:nvSpPr>
        <p:spPr>
          <a:xfrm>
            <a:off x="246887" y="1743456"/>
            <a:ext cx="4105656" cy="3683000"/>
          </a:xfrm>
        </p:spPr>
        <p:txBody>
          <a:bodyPr/>
          <a:lstStyle>
            <a:lvl1pPr>
              <a:defRPr sz="2200" spc="10"/>
            </a:lvl1pPr>
            <a:lvl2pPr marL="0">
              <a:defRPr sz="2200" b="0" i="0" spc="0">
                <a:latin typeface="Arial"/>
                <a:cs typeface="Arial"/>
              </a:defRPr>
            </a:lvl2pPr>
            <a:lvl3pPr marL="457200">
              <a:defRPr sz="2200" b="0" i="0" spc="0">
                <a:latin typeface="Arial"/>
                <a:cs typeface="Arial"/>
              </a:defRPr>
            </a:lvl3pPr>
            <a:lvl4pPr marL="914400">
              <a:defRPr sz="2000" b="0" i="0" spc="0">
                <a:latin typeface="Arial"/>
                <a:cs typeface="Arial"/>
              </a:defRPr>
            </a:lvl4pPr>
            <a:lvl5pPr marL="1371600">
              <a:defRPr sz="2000" b="0" i="0" spc="0">
                <a:latin typeface="Arial"/>
                <a:cs typeface="Arial"/>
              </a:defRPr>
            </a:lvl5pPr>
          </a:lstStyle>
          <a:p>
            <a:pPr lvl="0"/>
            <a:r>
              <a:rPr lang="en-US" dirty="0"/>
              <a:t>Click to edit Master text styles – Increase List Level for normal text and bullets</a:t>
            </a:r>
          </a:p>
          <a:p>
            <a:pPr lvl="1"/>
            <a:r>
              <a:rPr lang="en-US" dirty="0"/>
              <a:t>Text level</a:t>
            </a:r>
          </a:p>
          <a:p>
            <a:pPr lvl="2"/>
            <a:r>
              <a:rPr lang="en-US" dirty="0"/>
              <a:t>Second level</a:t>
            </a:r>
          </a:p>
          <a:p>
            <a:pPr lvl="3"/>
            <a:r>
              <a:rPr lang="en-US" dirty="0"/>
              <a:t>Third level</a:t>
            </a:r>
          </a:p>
          <a:p>
            <a:pPr lvl="4"/>
            <a:r>
              <a:rPr lang="en-US" dirty="0"/>
              <a:t>Fourth level</a:t>
            </a:r>
          </a:p>
        </p:txBody>
      </p:sp>
      <p:sp>
        <p:nvSpPr>
          <p:cNvPr id="6" name="Content Placeholder 5"/>
          <p:cNvSpPr>
            <a:spLocks noGrp="1"/>
          </p:cNvSpPr>
          <p:nvPr>
            <p:ph sz="quarter" idx="10" hasCustomPrompt="1"/>
          </p:nvPr>
        </p:nvSpPr>
        <p:spPr>
          <a:xfrm>
            <a:off x="4700016" y="1743456"/>
            <a:ext cx="4261104" cy="3683000"/>
          </a:xfrm>
        </p:spPr>
        <p:txBody>
          <a:bodyPr/>
          <a:lstStyle>
            <a:lvl1pPr>
              <a:defRPr sz="2200" spc="50"/>
            </a:lvl1pPr>
            <a:lvl2pPr marL="0">
              <a:defRPr sz="2200">
                <a:latin typeface="Arial"/>
                <a:cs typeface="Arial"/>
              </a:defRPr>
            </a:lvl2pPr>
            <a:lvl3pPr marL="457200">
              <a:defRPr sz="2200">
                <a:latin typeface="Arial"/>
                <a:cs typeface="Arial"/>
              </a:defRPr>
            </a:lvl3pPr>
            <a:lvl4pPr marL="914400">
              <a:defRPr sz="2000">
                <a:latin typeface="Arial"/>
                <a:cs typeface="Arial"/>
              </a:defRPr>
            </a:lvl4pPr>
            <a:lvl5pPr marL="1371600">
              <a:defRPr sz="2000">
                <a:latin typeface="Arial"/>
                <a:cs typeface="Arial"/>
              </a:defRPr>
            </a:lvl5pPr>
          </a:lstStyle>
          <a:p>
            <a:pPr lvl="0"/>
            <a:r>
              <a:rPr lang="en-US" dirty="0"/>
              <a:t>Click to edit Master text styles – Increase List Level for normal text and bullets</a:t>
            </a:r>
          </a:p>
          <a:p>
            <a:pPr lvl="1"/>
            <a:r>
              <a:rPr lang="en-US" dirty="0"/>
              <a:t>Text level</a:t>
            </a:r>
          </a:p>
          <a:p>
            <a:pPr lvl="2"/>
            <a:r>
              <a:rPr lang="en-US" dirty="0"/>
              <a:t>Second level</a:t>
            </a:r>
          </a:p>
          <a:p>
            <a:pPr lvl="3"/>
            <a:r>
              <a:rPr lang="en-US" dirty="0"/>
              <a:t>Third level</a:t>
            </a:r>
          </a:p>
          <a:p>
            <a:pPr lvl="4"/>
            <a:r>
              <a:rPr lang="en-US" dirty="0"/>
              <a:t>Fourth level</a:t>
            </a:r>
          </a:p>
        </p:txBody>
      </p:sp>
      <p:sp>
        <p:nvSpPr>
          <p:cNvPr id="4" name="Slide Number Placeholder 3"/>
          <p:cNvSpPr>
            <a:spLocks noGrp="1"/>
          </p:cNvSpPr>
          <p:nvPr>
            <p:ph type="sldNum" sz="quarter" idx="11"/>
          </p:nvPr>
        </p:nvSpPr>
        <p:spPr/>
        <p:txBody>
          <a:bodyPr/>
          <a:lstStyle/>
          <a:p>
            <a:fld id="{026A839D-8BA3-EB44-8091-71BB10A77D74}" type="slidenum">
              <a:rPr lang="en-US" smtClean="0"/>
              <a:pPr/>
              <a:t>‹#›</a:t>
            </a:fld>
            <a:endParaRPr lang="en-US" dirty="0"/>
          </a:p>
        </p:txBody>
      </p:sp>
    </p:spTree>
    <p:extLst>
      <p:ext uri="{BB962C8B-B14F-4D97-AF65-F5344CB8AC3E}">
        <p14:creationId xmlns:p14="http://schemas.microsoft.com/office/powerpoint/2010/main" val="18208018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Slide with Graphic and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37744" y="0"/>
            <a:ext cx="8549640" cy="1584960"/>
          </a:xfrm>
        </p:spPr>
        <p:txBody>
          <a:bodyPr anchor="ctr" anchorCtr="0"/>
          <a:lstStyle>
            <a:lvl1pPr>
              <a:defRPr sz="3800" cap="all" baseline="0"/>
            </a:lvl1pPr>
          </a:lstStyle>
          <a:p>
            <a:r>
              <a:rPr lang="en-US" dirty="0"/>
              <a:t>CLICK TO EDIT MASTER TITLE STYLE</a:t>
            </a:r>
          </a:p>
        </p:txBody>
      </p:sp>
      <p:sp>
        <p:nvSpPr>
          <p:cNvPr id="3" name="Picture Placeholder 2"/>
          <p:cNvSpPr>
            <a:spLocks noGrp="1"/>
          </p:cNvSpPr>
          <p:nvPr>
            <p:ph type="pic" idx="1" hasCustomPrompt="1"/>
          </p:nvPr>
        </p:nvSpPr>
        <p:spPr>
          <a:xfrm>
            <a:off x="3300984" y="2060448"/>
            <a:ext cx="5477256" cy="3938016"/>
          </a:xfrm>
        </p:spPr>
        <p:txBody>
          <a:bodyPr>
            <a:normAutofit/>
          </a:bodyPr>
          <a:lstStyle>
            <a:lvl1pPr marL="0" indent="0">
              <a:buNone/>
              <a:defRPr sz="2400" baseline="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on icon to add graphic</a:t>
            </a:r>
          </a:p>
        </p:txBody>
      </p:sp>
      <p:sp>
        <p:nvSpPr>
          <p:cNvPr id="4" name="Text Placeholder 3"/>
          <p:cNvSpPr>
            <a:spLocks noGrp="1"/>
          </p:cNvSpPr>
          <p:nvPr>
            <p:ph type="body" sz="half" idx="2"/>
          </p:nvPr>
        </p:nvSpPr>
        <p:spPr>
          <a:xfrm>
            <a:off x="237744" y="2060448"/>
            <a:ext cx="2743200" cy="3938016"/>
          </a:xfrm>
        </p:spPr>
        <p:txBody>
          <a:bodyPr>
            <a:normAutofit/>
          </a:bodyPr>
          <a:lstStyle>
            <a:lvl1pPr marL="0" indent="0">
              <a:buNone/>
              <a:defRPr sz="2200" b="0" i="0">
                <a:latin typeface="Arial"/>
                <a:cs typeface="Arial"/>
              </a:defRPr>
            </a:lvl1pPr>
            <a:lvl2pPr marL="457200" indent="-342900">
              <a:buFont typeface="Arial" panose="020B0604020202020204" pitchFamily="34" charset="0"/>
              <a:buChar char="•"/>
              <a:defRPr sz="2000" b="0" i="0">
                <a:solidFill>
                  <a:schemeClr val="accent4"/>
                </a:solidFill>
                <a:latin typeface="Arial"/>
                <a:cs typeface="Arial"/>
              </a:defRPr>
            </a:lvl2pPr>
            <a:lvl3pPr marL="914400" indent="-342900">
              <a:buFont typeface="Arial" panose="020B0604020202020204" pitchFamily="34" charset="0"/>
              <a:buChar char="•"/>
              <a:defRPr sz="2000" b="0" i="0">
                <a:solidFill>
                  <a:schemeClr val="accent4"/>
                </a:solidFill>
                <a:latin typeface="Arial"/>
                <a:cs typeface="Arial"/>
              </a:defRPr>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a:p>
            <a:pPr lvl="1"/>
            <a:r>
              <a:rPr lang="zh-CN" altLang="en-US"/>
              <a:t>第二级</a:t>
            </a:r>
          </a:p>
          <a:p>
            <a:pPr lvl="2"/>
            <a:r>
              <a:rPr lang="zh-CN" altLang="en-US"/>
              <a:t>第三级</a:t>
            </a:r>
          </a:p>
        </p:txBody>
      </p:sp>
      <p:sp>
        <p:nvSpPr>
          <p:cNvPr id="6" name="Slide Number Placeholder 5"/>
          <p:cNvSpPr>
            <a:spLocks noGrp="1"/>
          </p:cNvSpPr>
          <p:nvPr>
            <p:ph type="sldNum" sz="quarter" idx="10"/>
          </p:nvPr>
        </p:nvSpPr>
        <p:spPr/>
        <p:txBody>
          <a:bodyPr/>
          <a:lstStyle/>
          <a:p>
            <a:fld id="{026A839D-8BA3-EB44-8091-71BB10A77D74}" type="slidenum">
              <a:rPr lang="en-US" smtClean="0"/>
              <a:pPr/>
              <a:t>‹#›</a:t>
            </a:fld>
            <a:endParaRPr lang="en-US" dirty="0"/>
          </a:p>
        </p:txBody>
      </p:sp>
    </p:spTree>
    <p:extLst>
      <p:ext uri="{BB962C8B-B14F-4D97-AF65-F5344CB8AC3E}">
        <p14:creationId xmlns:p14="http://schemas.microsoft.com/office/powerpoint/2010/main" val="37933892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lide with Centered Graphic">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37744" y="0"/>
            <a:ext cx="8549640" cy="1584960"/>
          </a:xfrm>
        </p:spPr>
        <p:txBody>
          <a:bodyPr anchor="ctr" anchorCtr="0"/>
          <a:lstStyle>
            <a:lvl1pPr>
              <a:defRPr sz="3800" cap="all" baseline="0"/>
            </a:lvl1pPr>
          </a:lstStyle>
          <a:p>
            <a:r>
              <a:rPr lang="en-US" dirty="0"/>
              <a:t>CLICK TO EDIT MASTER TITLE STYLE</a:t>
            </a:r>
          </a:p>
        </p:txBody>
      </p:sp>
      <p:sp>
        <p:nvSpPr>
          <p:cNvPr id="3" name="Picture Placeholder 2"/>
          <p:cNvSpPr>
            <a:spLocks noGrp="1"/>
          </p:cNvSpPr>
          <p:nvPr>
            <p:ph type="pic" idx="1" hasCustomPrompt="1"/>
          </p:nvPr>
        </p:nvSpPr>
        <p:spPr>
          <a:xfrm>
            <a:off x="237744" y="2060448"/>
            <a:ext cx="8603016" cy="4020120"/>
          </a:xfrm>
        </p:spPr>
        <p:txBody>
          <a:bodyPr>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on icon to add graphic</a:t>
            </a:r>
          </a:p>
        </p:txBody>
      </p:sp>
      <p:sp>
        <p:nvSpPr>
          <p:cNvPr id="5" name="Slide Number Placeholder 4"/>
          <p:cNvSpPr>
            <a:spLocks noGrp="1"/>
          </p:cNvSpPr>
          <p:nvPr>
            <p:ph type="sldNum" sz="quarter" idx="10"/>
          </p:nvPr>
        </p:nvSpPr>
        <p:spPr/>
        <p:txBody>
          <a:bodyPr/>
          <a:lstStyle/>
          <a:p>
            <a:fld id="{026A839D-8BA3-EB44-8091-71BB10A77D74}" type="slidenum">
              <a:rPr lang="en-US" smtClean="0"/>
              <a:pPr/>
              <a:t>‹#›</a:t>
            </a:fld>
            <a:endParaRPr lang="en-US" dirty="0"/>
          </a:p>
        </p:txBody>
      </p:sp>
    </p:spTree>
    <p:extLst>
      <p:ext uri="{BB962C8B-B14F-4D97-AF65-F5344CB8AC3E}">
        <p14:creationId xmlns:p14="http://schemas.microsoft.com/office/powerpoint/2010/main" val="2382414205"/>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4"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4" name="Picture 3" descr="MIT_SloanDome_30K.png"/>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00554" y="6265439"/>
            <a:ext cx="646075" cy="501839"/>
          </a:xfrm>
          <a:prstGeom prst="rect">
            <a:avLst/>
          </a:prstGeom>
        </p:spPr>
      </p:pic>
      <p:sp>
        <p:nvSpPr>
          <p:cNvPr id="8" name="Rectangle 7"/>
          <p:cNvSpPr/>
          <p:nvPr/>
        </p:nvSpPr>
        <p:spPr>
          <a:xfrm>
            <a:off x="0" y="0"/>
            <a:ext cx="9144000" cy="1600200"/>
          </a:xfrm>
          <a:prstGeom prst="rect">
            <a:avLst/>
          </a:prstGeom>
          <a:solidFill>
            <a:srgbClr val="1B202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23293C"/>
              </a:solidFill>
            </a:endParaRPr>
          </a:p>
        </p:txBody>
      </p:sp>
      <p:sp>
        <p:nvSpPr>
          <p:cNvPr id="2" name="Title Placeholder 1"/>
          <p:cNvSpPr>
            <a:spLocks noGrp="1"/>
          </p:cNvSpPr>
          <p:nvPr>
            <p:ph type="title"/>
          </p:nvPr>
        </p:nvSpPr>
        <p:spPr>
          <a:xfrm>
            <a:off x="196052" y="0"/>
            <a:ext cx="8644708" cy="1597248"/>
          </a:xfrm>
          <a:prstGeom prst="rect">
            <a:avLst/>
          </a:prstGeom>
        </p:spPr>
        <p:txBody>
          <a:bodyPr vert="horz" lIns="91440" tIns="45720" rIns="91440" bIns="45720" rtlCol="0" anchor="ctr">
            <a:no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300554" y="2059742"/>
            <a:ext cx="8540206" cy="4066423"/>
          </a:xfrm>
          <a:prstGeom prst="rect">
            <a:avLst/>
          </a:prstGeom>
        </p:spPr>
        <p:txBody>
          <a:bodyPr vert="horz" lIns="91440" tIns="45720" rIns="91440" bIns="45720" rtlCol="0">
            <a:normAutofit/>
          </a:bodyPr>
          <a:lstStyle/>
          <a:p>
            <a:pPr lvl="0"/>
            <a:r>
              <a:rPr lang="en-US" dirty="0"/>
              <a:t>Click to edit Master text styles – Increase List Level for normal text and bullets</a:t>
            </a:r>
          </a:p>
          <a:p>
            <a:pPr lvl="1"/>
            <a:r>
              <a:rPr lang="en-US" dirty="0"/>
              <a:t>Text Level</a:t>
            </a:r>
          </a:p>
          <a:p>
            <a:pPr lvl="2"/>
            <a:r>
              <a:rPr lang="en-US" dirty="0"/>
              <a:t>Second level</a:t>
            </a:r>
          </a:p>
          <a:p>
            <a:pPr lvl="3"/>
            <a:r>
              <a:rPr lang="en-US" dirty="0"/>
              <a:t>Third level</a:t>
            </a:r>
          </a:p>
          <a:p>
            <a:pPr lvl="4"/>
            <a:r>
              <a:rPr lang="en-US" dirty="0"/>
              <a:t>Fourth level</a:t>
            </a:r>
          </a:p>
          <a:p>
            <a:pPr lvl="5"/>
            <a:r>
              <a:rPr lang="en-US" dirty="0"/>
              <a:t>Fifth Level</a:t>
            </a:r>
          </a:p>
        </p:txBody>
      </p:sp>
      <p:sp>
        <p:nvSpPr>
          <p:cNvPr id="6" name="Slide Number Placeholder 5"/>
          <p:cNvSpPr>
            <a:spLocks noGrp="1"/>
          </p:cNvSpPr>
          <p:nvPr>
            <p:ph type="sldNum" sz="quarter" idx="4"/>
          </p:nvPr>
        </p:nvSpPr>
        <p:spPr>
          <a:xfrm>
            <a:off x="6707160" y="6356351"/>
            <a:ext cx="2133600" cy="365125"/>
          </a:xfrm>
          <a:prstGeom prst="rect">
            <a:avLst/>
          </a:prstGeom>
        </p:spPr>
        <p:txBody>
          <a:bodyPr vert="horz" lIns="91440" tIns="45720" rIns="91440" bIns="45720" rtlCol="0" anchor="ctr"/>
          <a:lstStyle>
            <a:lvl1pPr algn="r">
              <a:defRPr sz="1400">
                <a:solidFill>
                  <a:schemeClr val="accent4"/>
                </a:solidFill>
                <a:latin typeface="Arial"/>
                <a:cs typeface="Arial"/>
              </a:defRPr>
            </a:lvl1pPr>
          </a:lstStyle>
          <a:p>
            <a:fld id="{026A839D-8BA3-EB44-8091-71BB10A77D74}" type="slidenum">
              <a:rPr lang="en-US" smtClean="0"/>
              <a:pPr/>
              <a:t>‹#›</a:t>
            </a:fld>
            <a:endParaRPr lang="en-US" dirty="0"/>
          </a:p>
        </p:txBody>
      </p:sp>
    </p:spTree>
    <p:extLst>
      <p:ext uri="{BB962C8B-B14F-4D97-AF65-F5344CB8AC3E}">
        <p14:creationId xmlns:p14="http://schemas.microsoft.com/office/powerpoint/2010/main" val="11547990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66" r:id="rId6"/>
    <p:sldLayoutId id="2147483687" r:id="rId7"/>
    <p:sldLayoutId id="2147483674" r:id="rId8"/>
    <p:sldLayoutId id="2147483688" r:id="rId9"/>
    <p:sldLayoutId id="2147483690" r:id="rId10"/>
    <p:sldLayoutId id="2147483689" r:id="rId11"/>
    <p:sldLayoutId id="2147483691" r:id="rId12"/>
  </p:sldLayoutIdLst>
  <p:hf hdr="0" ftr="0" dt="0"/>
  <p:txStyles>
    <p:titleStyle>
      <a:lvl1pPr algn="l" defTabSz="457200" rtl="0" eaLnBrk="1" latinLnBrk="0" hangingPunct="1">
        <a:spcBef>
          <a:spcPct val="0"/>
        </a:spcBef>
        <a:buNone/>
        <a:defRPr sz="3800" b="1" i="0" kern="1200" cap="all" spc="100" baseline="0">
          <a:solidFill>
            <a:srgbClr val="FFFFFF"/>
          </a:solidFill>
          <a:latin typeface="Arial"/>
          <a:ea typeface="+mj-ea"/>
          <a:cs typeface="Arial"/>
        </a:defRPr>
      </a:lvl1pPr>
    </p:titleStyle>
    <p:bodyStyle>
      <a:lvl1pPr marL="0" indent="0" algn="l" defTabSz="457200" rtl="0" eaLnBrk="1" latinLnBrk="0" hangingPunct="1">
        <a:lnSpc>
          <a:spcPct val="110000"/>
        </a:lnSpc>
        <a:spcBef>
          <a:spcPct val="20000"/>
        </a:spcBef>
        <a:buFont typeface="Arial"/>
        <a:buNone/>
        <a:defRPr sz="2400" b="1" i="0" kern="1200" spc="0" baseline="0">
          <a:solidFill>
            <a:schemeClr val="accent4"/>
          </a:solidFill>
          <a:latin typeface="Arial"/>
          <a:ea typeface="+mn-ea"/>
          <a:cs typeface="Arial"/>
        </a:defRPr>
      </a:lvl1pPr>
      <a:lvl2pPr marL="0" marR="0" indent="0" algn="l" defTabSz="457200" rtl="0" eaLnBrk="1" fontAlgn="auto" latinLnBrk="0" hangingPunct="1">
        <a:lnSpc>
          <a:spcPct val="110000"/>
        </a:lnSpc>
        <a:spcBef>
          <a:spcPct val="20000"/>
        </a:spcBef>
        <a:spcAft>
          <a:spcPts val="0"/>
        </a:spcAft>
        <a:buClrTx/>
        <a:buSzTx/>
        <a:buFontTx/>
        <a:buNone/>
        <a:tabLst/>
        <a:defRPr sz="2400" b="0" i="0" kern="1200">
          <a:solidFill>
            <a:schemeClr val="accent4"/>
          </a:solidFill>
          <a:latin typeface="Arial"/>
          <a:ea typeface="+mn-ea"/>
          <a:cs typeface="Arial"/>
        </a:defRPr>
      </a:lvl2pPr>
      <a:lvl3pPr marL="457200" indent="-228600" algn="l" defTabSz="457200" rtl="0" eaLnBrk="1" latinLnBrk="0" hangingPunct="1">
        <a:lnSpc>
          <a:spcPct val="110000"/>
        </a:lnSpc>
        <a:spcBef>
          <a:spcPct val="20000"/>
        </a:spcBef>
        <a:buFont typeface="Arial" panose="020B0604020202020204" pitchFamily="34" charset="0"/>
        <a:buChar char="•"/>
        <a:defRPr sz="2200" b="0" i="0" kern="1200">
          <a:solidFill>
            <a:schemeClr val="accent4"/>
          </a:solidFill>
          <a:latin typeface="Arial"/>
          <a:ea typeface="+mn-ea"/>
          <a:cs typeface="Arial"/>
        </a:defRPr>
      </a:lvl3pPr>
      <a:lvl4pPr marL="914400" indent="-228600" algn="l" defTabSz="457200" rtl="0" eaLnBrk="1" latinLnBrk="0" hangingPunct="1">
        <a:lnSpc>
          <a:spcPct val="110000"/>
        </a:lnSpc>
        <a:spcBef>
          <a:spcPct val="20000"/>
        </a:spcBef>
        <a:buFont typeface="Arial" panose="020B0604020202020204" pitchFamily="34" charset="0"/>
        <a:buChar char="•"/>
        <a:defRPr sz="2200" b="0" i="0" kern="1200">
          <a:solidFill>
            <a:schemeClr val="accent4"/>
          </a:solidFill>
          <a:latin typeface="Arial"/>
          <a:ea typeface="+mn-ea"/>
          <a:cs typeface="Arial"/>
        </a:defRPr>
      </a:lvl4pPr>
      <a:lvl5pPr marL="1371600" indent="-228600" algn="l" defTabSz="457200" rtl="0" eaLnBrk="1" latinLnBrk="0" hangingPunct="1">
        <a:lnSpc>
          <a:spcPct val="110000"/>
        </a:lnSpc>
        <a:spcBef>
          <a:spcPct val="20000"/>
        </a:spcBef>
        <a:buFont typeface="Arial" panose="020B0604020202020204" pitchFamily="34" charset="0"/>
        <a:buChar char="•"/>
        <a:defRPr sz="2000" b="0" i="0" kern="1200">
          <a:solidFill>
            <a:schemeClr val="accent4"/>
          </a:solidFill>
          <a:latin typeface="Arial"/>
          <a:ea typeface="+mn-ea"/>
          <a:cs typeface="Arial"/>
        </a:defRPr>
      </a:lvl5pPr>
      <a:lvl6pPr marL="1828800" indent="-228600" algn="l" defTabSz="457200" rtl="0" eaLnBrk="1" latinLnBrk="0" hangingPunct="1">
        <a:lnSpc>
          <a:spcPct val="110000"/>
        </a:lnSpc>
        <a:spcBef>
          <a:spcPct val="20000"/>
        </a:spcBef>
        <a:buFont typeface="Arial"/>
        <a:buChar char="•"/>
        <a:defRPr sz="2000" b="0" i="0" kern="1200">
          <a:solidFill>
            <a:schemeClr val="accent4"/>
          </a:solidFill>
          <a:latin typeface="Arial"/>
          <a:ea typeface="+mn-ea"/>
          <a:cs typeface="Arial"/>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1" Type="http://schemas.openxmlformats.org/officeDocument/2006/relationships/slideLayout" Target="../slideLayouts/slideLayout6.xml"/><Relationship Id="rId2"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2.xml"/><Relationship Id="rId4" Type="http://schemas.openxmlformats.org/officeDocument/2006/relationships/diagramQuickStyle" Target="../diagrams/quickStyle2.xml"/><Relationship Id="rId5" Type="http://schemas.openxmlformats.org/officeDocument/2006/relationships/diagramColors" Target="../diagrams/colors2.xml"/><Relationship Id="rId6" Type="http://schemas.microsoft.com/office/2007/relationships/diagramDrawing" Target="../diagrams/drawing2.xml"/><Relationship Id="rId7" Type="http://schemas.openxmlformats.org/officeDocument/2006/relationships/diagramData" Target="../diagrams/data3.xml"/><Relationship Id="rId8" Type="http://schemas.openxmlformats.org/officeDocument/2006/relationships/diagramLayout" Target="../diagrams/layout3.xml"/><Relationship Id="rId9" Type="http://schemas.openxmlformats.org/officeDocument/2006/relationships/diagramQuickStyle" Target="../diagrams/quickStyle3.xml"/><Relationship Id="rId10" Type="http://schemas.openxmlformats.org/officeDocument/2006/relationships/diagramColors" Target="../diagrams/colors3.xml"/><Relationship Id="rId11" Type="http://schemas.microsoft.com/office/2007/relationships/diagramDrawing" Target="../diagrams/drawing3.xml"/><Relationship Id="rId1" Type="http://schemas.openxmlformats.org/officeDocument/2006/relationships/slideLayout" Target="../slideLayouts/slideLayout6.xml"/><Relationship Id="rId2" Type="http://schemas.openxmlformats.org/officeDocument/2006/relationships/diagramData" Target="../diagrams/data2.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4.xml"/><Relationship Id="rId4" Type="http://schemas.openxmlformats.org/officeDocument/2006/relationships/diagramQuickStyle" Target="../diagrams/quickStyle4.xml"/><Relationship Id="rId5" Type="http://schemas.openxmlformats.org/officeDocument/2006/relationships/diagramColors" Target="../diagrams/colors4.xml"/><Relationship Id="rId6" Type="http://schemas.microsoft.com/office/2007/relationships/diagramDrawing" Target="../diagrams/drawing4.xml"/><Relationship Id="rId1" Type="http://schemas.openxmlformats.org/officeDocument/2006/relationships/slideLayout" Target="../slideLayouts/slideLayout6.xml"/><Relationship Id="rId2" Type="http://schemas.openxmlformats.org/officeDocument/2006/relationships/diagramData" Target="../diagrams/data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2.tif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3.tif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4.tiff"/></Relationships>
</file>

<file path=ppt/slides/_rels/slide17.xml.rels><?xml version="1.0" encoding="UTF-8" standalone="yes"?>
<Relationships xmlns="http://schemas.openxmlformats.org/package/2006/relationships"><Relationship Id="rId3" Type="http://schemas.openxmlformats.org/officeDocument/2006/relationships/image" Target="../media/image16.tiff"/><Relationship Id="rId4" Type="http://schemas.openxmlformats.org/officeDocument/2006/relationships/image" Target="../media/image17.tiff"/><Relationship Id="rId5" Type="http://schemas.openxmlformats.org/officeDocument/2006/relationships/image" Target="../media/image18.tiff"/><Relationship Id="rId6" Type="http://schemas.openxmlformats.org/officeDocument/2006/relationships/image" Target="../media/image19.tiff"/><Relationship Id="rId7" Type="http://schemas.openxmlformats.org/officeDocument/2006/relationships/image" Target="../media/image20.tiff"/><Relationship Id="rId8" Type="http://schemas.openxmlformats.org/officeDocument/2006/relationships/image" Target="../media/image21.tiff"/><Relationship Id="rId9" Type="http://schemas.openxmlformats.org/officeDocument/2006/relationships/image" Target="../media/image22.tiff"/><Relationship Id="rId10" Type="http://schemas.openxmlformats.org/officeDocument/2006/relationships/image" Target="../media/image23.tiff"/><Relationship Id="rId1" Type="http://schemas.openxmlformats.org/officeDocument/2006/relationships/slideLayout" Target="../slideLayouts/slideLayout6.xml"/><Relationship Id="rId2" Type="http://schemas.openxmlformats.org/officeDocument/2006/relationships/image" Target="../media/image15.tiff"/></Relationships>
</file>

<file path=ppt/slides/_rels/slide18.xml.rels><?xml version="1.0" encoding="UTF-8" standalone="yes"?>
<Relationships xmlns="http://schemas.openxmlformats.org/package/2006/relationships"><Relationship Id="rId3" Type="http://schemas.openxmlformats.org/officeDocument/2006/relationships/image" Target="../media/image25.tiff"/><Relationship Id="rId4" Type="http://schemas.openxmlformats.org/officeDocument/2006/relationships/image" Target="../media/image26.tiff"/><Relationship Id="rId5" Type="http://schemas.openxmlformats.org/officeDocument/2006/relationships/image" Target="../media/image27.tiff"/><Relationship Id="rId6" Type="http://schemas.openxmlformats.org/officeDocument/2006/relationships/image" Target="../media/image28.tiff"/><Relationship Id="rId7" Type="http://schemas.openxmlformats.org/officeDocument/2006/relationships/image" Target="../media/image29.tiff"/><Relationship Id="rId8" Type="http://schemas.openxmlformats.org/officeDocument/2006/relationships/image" Target="../media/image30.tiff"/><Relationship Id="rId9" Type="http://schemas.openxmlformats.org/officeDocument/2006/relationships/image" Target="../media/image31.tiff"/><Relationship Id="rId10" Type="http://schemas.openxmlformats.org/officeDocument/2006/relationships/image" Target="../media/image32.tiff"/><Relationship Id="rId1" Type="http://schemas.openxmlformats.org/officeDocument/2006/relationships/slideLayout" Target="../slideLayouts/slideLayout6.xml"/><Relationship Id="rId2" Type="http://schemas.openxmlformats.org/officeDocument/2006/relationships/image" Target="../media/image24.tif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33.tiff"/><Relationship Id="rId4" Type="http://schemas.openxmlformats.org/officeDocument/2006/relationships/image" Target="../media/image34.tiff"/><Relationship Id="rId5" Type="http://schemas.openxmlformats.org/officeDocument/2006/relationships/image" Target="../media/image35.tiff"/><Relationship Id="rId6" Type="http://schemas.openxmlformats.org/officeDocument/2006/relationships/image" Target="../media/image36.tiff"/><Relationship Id="rId7" Type="http://schemas.openxmlformats.org/officeDocument/2006/relationships/image" Target="../media/image37.tiff"/><Relationship Id="rId8" Type="http://schemas.openxmlformats.org/officeDocument/2006/relationships/image" Target="../media/image38.png"/><Relationship Id="rId9" Type="http://schemas.openxmlformats.org/officeDocument/2006/relationships/image" Target="../media/image39.png"/><Relationship Id="rId10" Type="http://schemas.openxmlformats.org/officeDocument/2006/relationships/image" Target="../media/image40.png"/><Relationship Id="rId11" Type="http://schemas.openxmlformats.org/officeDocument/2006/relationships/image" Target="../media/image41.png"/><Relationship Id="rId1" Type="http://schemas.openxmlformats.org/officeDocument/2006/relationships/slideLayout" Target="../slideLayouts/slideLayout6.xml"/><Relationship Id="rId2" Type="http://schemas.openxmlformats.org/officeDocument/2006/relationships/notesSlide" Target="../notesSlides/notesSlide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2.tif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3.tif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4.tif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46.jpeg"/><Relationship Id="rId4" Type="http://schemas.openxmlformats.org/officeDocument/2006/relationships/image" Target="../media/image47.jpeg"/><Relationship Id="rId5" Type="http://schemas.openxmlformats.org/officeDocument/2006/relationships/image" Target="../media/image48.jpeg"/><Relationship Id="rId6" Type="http://schemas.openxmlformats.org/officeDocument/2006/relationships/image" Target="../media/image49.jpeg"/><Relationship Id="rId7" Type="http://schemas.openxmlformats.org/officeDocument/2006/relationships/image" Target="../media/image50.jpeg"/><Relationship Id="rId1" Type="http://schemas.openxmlformats.org/officeDocument/2006/relationships/slideLayout" Target="../slideLayouts/slideLayout6.xml"/><Relationship Id="rId2" Type="http://schemas.openxmlformats.org/officeDocument/2006/relationships/image" Target="../media/image45.jpe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1.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2.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3.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4.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 Id="rId1" Type="http://schemas.openxmlformats.org/officeDocument/2006/relationships/slideLayout" Target="../slideLayouts/slideLayout6.xml"/><Relationship Id="rId2" Type="http://schemas.openxmlformats.org/officeDocument/2006/relationships/diagramData" Target="../diagrams/data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png"/><Relationship Id="rId3"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8.png"/><Relationship Id="rId3" Type="http://schemas.openxmlformats.org/officeDocument/2006/relationships/image" Target="../media/image6.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349321"/>
            <a:ext cx="8193024" cy="4232953"/>
          </a:xfrm>
        </p:spPr>
        <p:txBody>
          <a:bodyPr/>
          <a:lstStyle/>
          <a:p>
            <a:r>
              <a:rPr lang="en-US" sz="3000" cap="none" dirty="0"/>
              <a:t/>
            </a:r>
            <a:br>
              <a:rPr lang="en-US" sz="3000" cap="none" dirty="0"/>
            </a:br>
            <a:r>
              <a:rPr lang="en-US" sz="3000" cap="none" dirty="0"/>
              <a:t>Investment Strategies to Mitigate Sequence of Return Risk</a:t>
            </a:r>
            <a:r>
              <a:rPr lang="en-US" sz="3600" cap="none" dirty="0"/>
              <a:t/>
            </a:r>
            <a:br>
              <a:rPr lang="en-US" sz="3600" cap="none" dirty="0"/>
            </a:br>
            <a:r>
              <a:rPr lang="en-US" sz="3200" cap="none" dirty="0"/>
              <a:t/>
            </a:r>
            <a:br>
              <a:rPr lang="en-US" sz="3200" cap="none" dirty="0"/>
            </a:br>
            <a:r>
              <a:rPr lang="en-US" sz="2000" cap="none" dirty="0"/>
              <a:t>Sponsor: T. Rowe Price</a:t>
            </a:r>
            <a:br>
              <a:rPr lang="en-US" sz="2000" cap="none" dirty="0"/>
            </a:br>
            <a:r>
              <a:rPr lang="en-US" sz="2400" cap="none" dirty="0"/>
              <a:t/>
            </a:r>
            <a:br>
              <a:rPr lang="en-US" sz="2400" cap="none" dirty="0"/>
            </a:br>
            <a:r>
              <a:rPr lang="en-US" sz="2400" cap="none" dirty="0"/>
              <a:t/>
            </a:r>
            <a:br>
              <a:rPr lang="en-US" sz="2400" cap="none" dirty="0"/>
            </a:br>
            <a:r>
              <a:rPr lang="en-US" sz="3600" dirty="0"/>
              <a:t/>
            </a:r>
            <a:br>
              <a:rPr lang="en-US" sz="3600" dirty="0"/>
            </a:br>
            <a:r>
              <a:rPr lang="en-US" sz="1400" cap="none" dirty="0"/>
              <a:t>November 29th, 2018</a:t>
            </a:r>
            <a:br>
              <a:rPr lang="en-US" sz="1400" cap="none" dirty="0"/>
            </a:br>
            <a:r>
              <a:rPr lang="en-US" sz="1400" cap="none" dirty="0"/>
              <a:t>Massachusetts Institute of Technology</a:t>
            </a:r>
          </a:p>
        </p:txBody>
      </p:sp>
      <p:sp>
        <p:nvSpPr>
          <p:cNvPr id="5" name="Content Placeholder 4"/>
          <p:cNvSpPr>
            <a:spLocks noGrp="1"/>
          </p:cNvSpPr>
          <p:nvPr>
            <p:ph idx="1"/>
          </p:nvPr>
        </p:nvSpPr>
        <p:spPr>
          <a:xfrm>
            <a:off x="4196994" y="4875088"/>
            <a:ext cx="4677616" cy="1461507"/>
          </a:xfrm>
        </p:spPr>
        <p:txBody>
          <a:bodyPr/>
          <a:lstStyle/>
          <a:p>
            <a:pPr>
              <a:lnSpc>
                <a:spcPct val="150000"/>
              </a:lnSpc>
            </a:pPr>
            <a:r>
              <a:rPr lang="en-US" sz="1400" dirty="0"/>
              <a:t>Chen Fan, Ellie Liu</a:t>
            </a:r>
            <a:r>
              <a:rPr lang="en-US" sz="1400"/>
              <a:t>, Haocheng </a:t>
            </a:r>
            <a:r>
              <a:rPr lang="en-US" sz="1400" dirty="0"/>
              <a:t>Tang, Jonathan Martinez, Rachel Chen, Viktor Hermann</a:t>
            </a:r>
          </a:p>
          <a:p>
            <a:endParaRPr lang="en-US" dirty="0"/>
          </a:p>
          <a:p>
            <a:endParaRPr lang="en-US" dirty="0"/>
          </a:p>
          <a:p>
            <a:endParaRPr lang="en-US" dirty="0"/>
          </a:p>
        </p:txBody>
      </p:sp>
    </p:spTree>
    <p:extLst>
      <p:ext uri="{BB962C8B-B14F-4D97-AF65-F5344CB8AC3E}">
        <p14:creationId xmlns:p14="http://schemas.microsoft.com/office/powerpoint/2010/main" val="21882481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
            </a:r>
            <a:br>
              <a:rPr lang="en-US" dirty="0"/>
            </a:br>
            <a:r>
              <a:rPr lang="en-US" dirty="0"/>
              <a:t/>
            </a:r>
            <a:br>
              <a:rPr lang="en-US" dirty="0"/>
            </a:br>
            <a:endParaRPr lang="en-US" b="0" i="1" cap="none" dirty="0">
              <a:solidFill>
                <a:schemeClr val="tx1"/>
              </a:solidFill>
            </a:endParaRPr>
          </a:p>
        </p:txBody>
      </p:sp>
      <p:sp>
        <p:nvSpPr>
          <p:cNvPr id="4" name="Slide Number Placeholder 3"/>
          <p:cNvSpPr>
            <a:spLocks noGrp="1"/>
          </p:cNvSpPr>
          <p:nvPr>
            <p:ph type="sldNum" sz="quarter" idx="10"/>
          </p:nvPr>
        </p:nvSpPr>
        <p:spPr/>
        <p:txBody>
          <a:bodyPr/>
          <a:lstStyle/>
          <a:p>
            <a:fld id="{026A839D-8BA3-EB44-8091-71BB10A77D74}" type="slidenum">
              <a:rPr lang="en-US" smtClean="0"/>
              <a:pPr/>
              <a:t>10</a:t>
            </a:fld>
            <a:endParaRPr lang="en-US" dirty="0"/>
          </a:p>
        </p:txBody>
      </p:sp>
      <p:sp>
        <p:nvSpPr>
          <p:cNvPr id="5" name="Title 1"/>
          <p:cNvSpPr txBox="1">
            <a:spLocks/>
          </p:cNvSpPr>
          <p:nvPr/>
        </p:nvSpPr>
        <p:spPr>
          <a:xfrm>
            <a:off x="342900" y="0"/>
            <a:ext cx="8444484" cy="1584960"/>
          </a:xfrm>
          <a:prstGeom prst="rect">
            <a:avLst/>
          </a:prstGeom>
        </p:spPr>
        <p:txBody>
          <a:bodyPr vert="horz" lIns="91440" tIns="45720" rIns="91440" bIns="45720" rtlCol="0" anchor="ctr" anchorCtr="0">
            <a:noAutofit/>
          </a:bodyPr>
          <a:lstStyle>
            <a:lvl1pPr algn="l" defTabSz="457200" rtl="0" eaLnBrk="1" latinLnBrk="0" hangingPunct="1">
              <a:spcBef>
                <a:spcPct val="0"/>
              </a:spcBef>
              <a:buNone/>
              <a:defRPr sz="3800" b="1" i="0" kern="1200" cap="all" spc="100" baseline="0">
                <a:solidFill>
                  <a:srgbClr val="FFFFFF"/>
                </a:solidFill>
                <a:latin typeface="Arial"/>
                <a:ea typeface="+mj-ea"/>
                <a:cs typeface="Arial"/>
              </a:defRPr>
            </a:lvl1pPr>
          </a:lstStyle>
          <a:p>
            <a:r>
              <a:rPr lang="en-US" dirty="0"/>
              <a:t/>
            </a:r>
            <a:br>
              <a:rPr lang="en-US" dirty="0"/>
            </a:br>
            <a:r>
              <a:rPr lang="en-US" dirty="0"/>
              <a:t>utility Coverage Ratio</a:t>
            </a:r>
            <a:br>
              <a:rPr lang="en-US" dirty="0"/>
            </a:br>
            <a:endParaRPr lang="en-US" b="0" i="1" cap="none" dirty="0">
              <a:solidFill>
                <a:schemeClr val="tx1"/>
              </a:solidFill>
            </a:endParaRPr>
          </a:p>
        </p:txBody>
      </p:sp>
      <p:sp>
        <p:nvSpPr>
          <p:cNvPr id="7" name="TextBox 6"/>
          <p:cNvSpPr txBox="1"/>
          <p:nvPr/>
        </p:nvSpPr>
        <p:spPr>
          <a:xfrm>
            <a:off x="342900" y="1777805"/>
            <a:ext cx="8458200" cy="584775"/>
          </a:xfrm>
          <a:prstGeom prst="rect">
            <a:avLst/>
          </a:prstGeom>
          <a:noFill/>
        </p:spPr>
        <p:txBody>
          <a:bodyPr wrap="square" rtlCol="0">
            <a:spAutoFit/>
          </a:bodyPr>
          <a:lstStyle/>
          <a:p>
            <a:r>
              <a:rPr lang="de-DE" sz="1600" dirty="0" err="1">
                <a:solidFill>
                  <a:srgbClr val="323C47"/>
                </a:solidFill>
                <a:latin typeface="Arial" charset="0"/>
              </a:rPr>
              <a:t>Our</a:t>
            </a:r>
            <a:r>
              <a:rPr lang="de-DE" sz="1600" dirty="0">
                <a:solidFill>
                  <a:srgbClr val="323C47"/>
                </a:solidFill>
                <a:latin typeface="Arial" charset="0"/>
              </a:rPr>
              <a:t> </a:t>
            </a:r>
            <a:r>
              <a:rPr lang="de-DE" sz="1600" dirty="0" err="1">
                <a:solidFill>
                  <a:srgbClr val="323C47"/>
                </a:solidFill>
                <a:latin typeface="Arial" charset="0"/>
              </a:rPr>
              <a:t>maximization</a:t>
            </a:r>
            <a:r>
              <a:rPr lang="de-DE" sz="1600" dirty="0">
                <a:solidFill>
                  <a:srgbClr val="323C47"/>
                </a:solidFill>
                <a:latin typeface="Arial" charset="0"/>
              </a:rPr>
              <a:t> </a:t>
            </a:r>
            <a:r>
              <a:rPr lang="de-DE" sz="1600" dirty="0" err="1">
                <a:solidFill>
                  <a:srgbClr val="323C47"/>
                </a:solidFill>
                <a:latin typeface="Arial" charset="0"/>
              </a:rPr>
              <a:t>function</a:t>
            </a:r>
            <a:r>
              <a:rPr lang="de-DE" sz="1600" dirty="0">
                <a:solidFill>
                  <a:srgbClr val="323C47"/>
                </a:solidFill>
                <a:latin typeface="Arial" charset="0"/>
              </a:rPr>
              <a:t> </a:t>
            </a:r>
            <a:r>
              <a:rPr lang="de-DE" sz="1600" dirty="0" err="1">
                <a:solidFill>
                  <a:srgbClr val="323C47"/>
                </a:solidFill>
                <a:latin typeface="Arial" charset="0"/>
              </a:rPr>
              <a:t>is</a:t>
            </a:r>
            <a:r>
              <a:rPr lang="de-DE" sz="1600" dirty="0">
                <a:solidFill>
                  <a:srgbClr val="323C47"/>
                </a:solidFill>
                <a:latin typeface="Arial" charset="0"/>
              </a:rPr>
              <a:t> a </a:t>
            </a:r>
            <a:r>
              <a:rPr lang="de-DE" sz="1600" dirty="0" err="1">
                <a:solidFill>
                  <a:srgbClr val="323C47"/>
                </a:solidFill>
                <a:latin typeface="Arial" charset="0"/>
              </a:rPr>
              <a:t>kinked</a:t>
            </a:r>
            <a:r>
              <a:rPr lang="de-DE" sz="1600" dirty="0">
                <a:solidFill>
                  <a:srgbClr val="323C47"/>
                </a:solidFill>
                <a:latin typeface="Arial" charset="0"/>
              </a:rPr>
              <a:t> </a:t>
            </a:r>
            <a:r>
              <a:rPr lang="de-DE" sz="1600" dirty="0" err="1">
                <a:solidFill>
                  <a:srgbClr val="323C47"/>
                </a:solidFill>
                <a:latin typeface="Arial" charset="0"/>
              </a:rPr>
              <a:t>utility</a:t>
            </a:r>
            <a:r>
              <a:rPr lang="de-DE" sz="1600" dirty="0">
                <a:solidFill>
                  <a:srgbClr val="323C47"/>
                </a:solidFill>
                <a:latin typeface="Arial" charset="0"/>
              </a:rPr>
              <a:t> </a:t>
            </a:r>
            <a:r>
              <a:rPr lang="de-DE" sz="1600" dirty="0" err="1">
                <a:solidFill>
                  <a:srgbClr val="323C47"/>
                </a:solidFill>
                <a:latin typeface="Arial" charset="0"/>
              </a:rPr>
              <a:t>function</a:t>
            </a:r>
            <a:r>
              <a:rPr lang="de-DE" sz="1600" dirty="0">
                <a:solidFill>
                  <a:srgbClr val="323C47"/>
                </a:solidFill>
                <a:latin typeface="Arial" charset="0"/>
              </a:rPr>
              <a:t>. </a:t>
            </a:r>
            <a:r>
              <a:rPr lang="de-DE" sz="1600" dirty="0" err="1">
                <a:solidFill>
                  <a:srgbClr val="323C47"/>
                </a:solidFill>
                <a:latin typeface="Arial" charset="0"/>
              </a:rPr>
              <a:t>Our</a:t>
            </a:r>
            <a:r>
              <a:rPr lang="de-DE" sz="1600" dirty="0">
                <a:solidFill>
                  <a:srgbClr val="323C47"/>
                </a:solidFill>
                <a:latin typeface="Arial" charset="0"/>
              </a:rPr>
              <a:t> additional marginal </a:t>
            </a:r>
            <a:r>
              <a:rPr lang="de-DE" sz="1600" dirty="0" err="1">
                <a:solidFill>
                  <a:srgbClr val="323C47"/>
                </a:solidFill>
                <a:latin typeface="Arial" charset="0"/>
              </a:rPr>
              <a:t>utilitity</a:t>
            </a:r>
            <a:r>
              <a:rPr lang="de-DE" sz="1600" dirty="0">
                <a:solidFill>
                  <a:srgbClr val="323C47"/>
                </a:solidFill>
                <a:latin typeface="Arial" charset="0"/>
              </a:rPr>
              <a:t> </a:t>
            </a:r>
            <a:r>
              <a:rPr lang="de-DE" sz="1600" dirty="0" err="1">
                <a:solidFill>
                  <a:srgbClr val="323C47"/>
                </a:solidFill>
                <a:latin typeface="Arial" charset="0"/>
              </a:rPr>
              <a:t>is</a:t>
            </a:r>
            <a:r>
              <a:rPr lang="de-DE" sz="1600" dirty="0">
                <a:solidFill>
                  <a:srgbClr val="323C47"/>
                </a:solidFill>
                <a:latin typeface="Arial" charset="0"/>
              </a:rPr>
              <a:t> </a:t>
            </a:r>
            <a:r>
              <a:rPr lang="de-DE" sz="1600" dirty="0" err="1">
                <a:solidFill>
                  <a:srgbClr val="323C47"/>
                </a:solidFill>
                <a:latin typeface="Arial" charset="0"/>
              </a:rPr>
              <a:t>much</a:t>
            </a:r>
            <a:r>
              <a:rPr lang="de-DE" sz="1600" dirty="0">
                <a:solidFill>
                  <a:srgbClr val="323C47"/>
                </a:solidFill>
                <a:latin typeface="Arial" charset="0"/>
              </a:rPr>
              <a:t> </a:t>
            </a:r>
            <a:r>
              <a:rPr lang="de-DE" sz="1600" dirty="0" err="1">
                <a:solidFill>
                  <a:srgbClr val="323C47"/>
                </a:solidFill>
                <a:latin typeface="Arial" charset="0"/>
              </a:rPr>
              <a:t>higher</a:t>
            </a:r>
            <a:r>
              <a:rPr lang="de-DE" sz="1600" dirty="0">
                <a:solidFill>
                  <a:srgbClr val="323C47"/>
                </a:solidFill>
                <a:latin typeface="Arial" charset="0"/>
              </a:rPr>
              <a:t> </a:t>
            </a:r>
            <a:r>
              <a:rPr lang="de-DE" sz="1600" dirty="0" err="1">
                <a:solidFill>
                  <a:srgbClr val="323C47"/>
                </a:solidFill>
                <a:latin typeface="Arial" charset="0"/>
              </a:rPr>
              <a:t>if</a:t>
            </a:r>
            <a:r>
              <a:rPr lang="de-DE" sz="1600" dirty="0">
                <a:solidFill>
                  <a:srgbClr val="323C47"/>
                </a:solidFill>
                <a:latin typeface="Arial" charset="0"/>
              </a:rPr>
              <a:t> </a:t>
            </a:r>
            <a:r>
              <a:rPr lang="de-DE" sz="1600" dirty="0" err="1">
                <a:solidFill>
                  <a:srgbClr val="323C47"/>
                </a:solidFill>
                <a:latin typeface="Arial" charset="0"/>
              </a:rPr>
              <a:t>we</a:t>
            </a:r>
            <a:r>
              <a:rPr lang="de-DE" sz="1600" dirty="0">
                <a:solidFill>
                  <a:srgbClr val="323C47"/>
                </a:solidFill>
                <a:latin typeface="Arial" charset="0"/>
              </a:rPr>
              <a:t> do not </a:t>
            </a:r>
            <a:r>
              <a:rPr lang="de-DE" sz="1600" dirty="0" err="1">
                <a:solidFill>
                  <a:srgbClr val="323C47"/>
                </a:solidFill>
                <a:latin typeface="Arial" charset="0"/>
              </a:rPr>
              <a:t>fully</a:t>
            </a:r>
            <a:r>
              <a:rPr lang="de-DE" sz="1600" dirty="0">
                <a:solidFill>
                  <a:srgbClr val="323C47"/>
                </a:solidFill>
                <a:latin typeface="Arial" charset="0"/>
              </a:rPr>
              <a:t> </a:t>
            </a:r>
            <a:r>
              <a:rPr lang="de-DE" sz="1600" dirty="0" err="1">
                <a:solidFill>
                  <a:srgbClr val="323C47"/>
                </a:solidFill>
                <a:latin typeface="Arial" charset="0"/>
              </a:rPr>
              <a:t>cover</a:t>
            </a:r>
            <a:r>
              <a:rPr lang="de-DE" sz="1600" dirty="0">
                <a:solidFill>
                  <a:srgbClr val="323C47"/>
                </a:solidFill>
                <a:latin typeface="Arial" charset="0"/>
              </a:rPr>
              <a:t> </a:t>
            </a:r>
            <a:r>
              <a:rPr lang="de-DE" sz="1600" dirty="0" err="1">
                <a:solidFill>
                  <a:srgbClr val="323C47"/>
                </a:solidFill>
                <a:latin typeface="Arial" charset="0"/>
              </a:rPr>
              <a:t>our</a:t>
            </a:r>
            <a:r>
              <a:rPr lang="de-DE" sz="1600" dirty="0">
                <a:solidFill>
                  <a:srgbClr val="323C47"/>
                </a:solidFill>
                <a:latin typeface="Arial" charset="0"/>
              </a:rPr>
              <a:t> </a:t>
            </a:r>
            <a:r>
              <a:rPr lang="de-DE" sz="1600" dirty="0" err="1">
                <a:solidFill>
                  <a:srgbClr val="323C47"/>
                </a:solidFill>
                <a:latin typeface="Arial" charset="0"/>
              </a:rPr>
              <a:t>estimated</a:t>
            </a:r>
            <a:r>
              <a:rPr lang="de-DE" sz="1600" dirty="0">
                <a:solidFill>
                  <a:srgbClr val="323C47"/>
                </a:solidFill>
                <a:latin typeface="Arial" charset="0"/>
              </a:rPr>
              <a:t> </a:t>
            </a:r>
            <a:r>
              <a:rPr lang="de-DE" sz="1600" dirty="0" err="1">
                <a:solidFill>
                  <a:srgbClr val="323C47"/>
                </a:solidFill>
                <a:latin typeface="Arial" charset="0"/>
              </a:rPr>
              <a:t>lifetime</a:t>
            </a:r>
            <a:r>
              <a:rPr lang="de-DE" sz="1600" dirty="0">
                <a:solidFill>
                  <a:srgbClr val="323C47"/>
                </a:solidFill>
                <a:latin typeface="Arial" charset="0"/>
              </a:rPr>
              <a:t>.</a:t>
            </a:r>
            <a:endParaRPr lang="en-US" sz="1600" dirty="0">
              <a:solidFill>
                <a:srgbClr val="323C47"/>
              </a:solidFill>
              <a:latin typeface="Arial" charset="0"/>
            </a:endParaRPr>
          </a:p>
        </p:txBody>
      </p:sp>
      <mc:AlternateContent xmlns:mc="http://schemas.openxmlformats.org/markup-compatibility/2006" xmlns:a14="http://schemas.microsoft.com/office/drawing/2010/main">
        <mc:Choice Requires="a14">
          <p:sp>
            <p:nvSpPr>
              <p:cNvPr id="10" name="TextBox 9"/>
              <p:cNvSpPr txBox="1"/>
              <p:nvPr/>
            </p:nvSpPr>
            <p:spPr>
              <a:xfrm>
                <a:off x="339418" y="2702735"/>
                <a:ext cx="4255994" cy="1425070"/>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de-DE" b="0" i="1" smtClean="0">
                          <a:solidFill>
                            <a:srgbClr val="323C47"/>
                          </a:solidFill>
                          <a:latin typeface="Cambria Math" charset="0"/>
                        </a:rPr>
                        <m:t>𝑈</m:t>
                      </m:r>
                      <m:r>
                        <a:rPr lang="de-DE" b="0" i="1" smtClean="0">
                          <a:solidFill>
                            <a:srgbClr val="323C47"/>
                          </a:solidFill>
                          <a:latin typeface="Cambria Math" charset="0"/>
                        </a:rPr>
                        <m:t>(</m:t>
                      </m:r>
                      <m:r>
                        <a:rPr lang="de-DE" b="0" i="1" smtClean="0">
                          <a:solidFill>
                            <a:srgbClr val="323C47"/>
                          </a:solidFill>
                          <a:latin typeface="Cambria Math" charset="0"/>
                        </a:rPr>
                        <m:t>𝐶</m:t>
                      </m:r>
                      <m:r>
                        <a:rPr lang="de-DE" b="0" i="1" smtClean="0">
                          <a:solidFill>
                            <a:srgbClr val="323C47"/>
                          </a:solidFill>
                          <a:latin typeface="Cambria Math" charset="0"/>
                        </a:rPr>
                        <m:t>)=</m:t>
                      </m:r>
                      <m:d>
                        <m:dPr>
                          <m:begChr m:val="{"/>
                          <m:endChr m:val=""/>
                          <m:ctrlPr>
                            <a:rPr lang="cs-CZ" b="0" i="1" smtClean="0">
                              <a:solidFill>
                                <a:srgbClr val="323C47"/>
                              </a:solidFill>
                              <a:latin typeface="Cambria Math" charset="0"/>
                            </a:rPr>
                          </m:ctrlPr>
                        </m:dPr>
                        <m:e>
                          <m:eqArr>
                            <m:eqArrPr>
                              <m:ctrlPr>
                                <a:rPr lang="cs-CZ" b="0" i="1" smtClean="0">
                                  <a:solidFill>
                                    <a:srgbClr val="323C47"/>
                                  </a:solidFill>
                                  <a:latin typeface="Cambria Math" charset="0"/>
                                </a:rPr>
                              </m:ctrlPr>
                            </m:eqArrPr>
                            <m:e>
                              <m:f>
                                <m:fPr>
                                  <m:ctrlPr>
                                    <a:rPr lang="bg-BG" b="0" i="1" smtClean="0">
                                      <a:solidFill>
                                        <a:srgbClr val="323C47"/>
                                      </a:solidFill>
                                      <a:latin typeface="Cambria Math" charset="0"/>
                                    </a:rPr>
                                  </m:ctrlPr>
                                </m:fPr>
                                <m:num>
                                  <m:sSup>
                                    <m:sSupPr>
                                      <m:ctrlPr>
                                        <a:rPr lang="bg-BG" b="0" i="1" smtClean="0">
                                          <a:solidFill>
                                            <a:srgbClr val="323C47"/>
                                          </a:solidFill>
                                          <a:latin typeface="Cambria Math" charset="0"/>
                                        </a:rPr>
                                      </m:ctrlPr>
                                    </m:sSupPr>
                                    <m:e>
                                      <m:r>
                                        <a:rPr lang="de-DE" b="0" i="1" smtClean="0">
                                          <a:solidFill>
                                            <a:srgbClr val="323C47"/>
                                          </a:solidFill>
                                          <a:latin typeface="Cambria Math" charset="0"/>
                                        </a:rPr>
                                        <m:t>𝐶</m:t>
                                      </m:r>
                                    </m:e>
                                    <m:sup>
                                      <m:r>
                                        <a:rPr lang="de-DE" b="0" i="1" smtClean="0">
                                          <a:solidFill>
                                            <a:srgbClr val="323C47"/>
                                          </a:solidFill>
                                          <a:latin typeface="Cambria Math" charset="0"/>
                                        </a:rPr>
                                        <m:t>1 −</m:t>
                                      </m:r>
                                      <m:r>
                                        <a:rPr lang="de-DE" b="0" i="1" smtClean="0">
                                          <a:solidFill>
                                            <a:srgbClr val="323C47"/>
                                          </a:solidFill>
                                          <a:latin typeface="Cambria Math" charset="0"/>
                                        </a:rPr>
                                        <m:t>𝛾</m:t>
                                      </m:r>
                                    </m:sup>
                                  </m:sSup>
                                  <m:r>
                                    <a:rPr lang="de-DE" b="0" i="1" smtClean="0">
                                      <a:solidFill>
                                        <a:srgbClr val="323C47"/>
                                      </a:solidFill>
                                      <a:latin typeface="Cambria Math" charset="0"/>
                                    </a:rPr>
                                    <m:t>−1</m:t>
                                  </m:r>
                                </m:num>
                                <m:den>
                                  <m:r>
                                    <a:rPr lang="de-DE" b="0" i="1" smtClean="0">
                                      <a:solidFill>
                                        <a:srgbClr val="323C47"/>
                                      </a:solidFill>
                                      <a:latin typeface="Cambria Math" charset="0"/>
                                    </a:rPr>
                                    <m:t>1−</m:t>
                                  </m:r>
                                  <m:r>
                                    <a:rPr lang="de-DE" b="0" i="1" smtClean="0">
                                      <a:solidFill>
                                        <a:srgbClr val="323C47"/>
                                      </a:solidFill>
                                      <a:latin typeface="Cambria Math" charset="0"/>
                                    </a:rPr>
                                    <m:t>𝛾</m:t>
                                  </m:r>
                                </m:den>
                              </m:f>
                              <m:r>
                                <a:rPr lang="de-DE" b="0" i="1" smtClean="0">
                                  <a:solidFill>
                                    <a:srgbClr val="323C47"/>
                                  </a:solidFill>
                                  <a:latin typeface="Cambria Math" charset="0"/>
                                </a:rPr>
                                <m:t>                      </m:t>
                              </m:r>
                              <m:r>
                                <a:rPr lang="de-DE" b="0" i="1" smtClean="0">
                                  <a:solidFill>
                                    <a:srgbClr val="323C47"/>
                                  </a:solidFill>
                                  <a:latin typeface="Cambria Math" charset="0"/>
                                </a:rPr>
                                <m:t>𝑓𝑜𝑟</m:t>
                              </m:r>
                              <m:r>
                                <a:rPr lang="de-DE" b="0" i="1" smtClean="0">
                                  <a:solidFill>
                                    <a:srgbClr val="323C47"/>
                                  </a:solidFill>
                                  <a:latin typeface="Cambria Math" charset="0"/>
                                </a:rPr>
                                <m:t> </m:t>
                              </m:r>
                              <m:r>
                                <a:rPr lang="de-DE" b="0" i="1" smtClean="0">
                                  <a:solidFill>
                                    <a:srgbClr val="323C47"/>
                                  </a:solidFill>
                                  <a:latin typeface="Cambria Math" charset="0"/>
                                </a:rPr>
                                <m:t>𝐶</m:t>
                              </m:r>
                              <m:r>
                                <a:rPr lang="de-DE" b="0" i="1" smtClean="0">
                                  <a:solidFill>
                                    <a:srgbClr val="323C47"/>
                                  </a:solidFill>
                                  <a:latin typeface="Cambria Math" charset="0"/>
                                  <a:ea typeface="Cambria Math" charset="0"/>
                                  <a:cs typeface="Cambria Math" charset="0"/>
                                </a:rPr>
                                <m:t>≥1</m:t>
                              </m:r>
                            </m:e>
                            <m:e>
                              <m:f>
                                <m:fPr>
                                  <m:ctrlPr>
                                    <a:rPr lang="bg-BG" b="0" i="1" smtClean="0">
                                      <a:solidFill>
                                        <a:srgbClr val="323C47"/>
                                      </a:solidFill>
                                      <a:latin typeface="Cambria Math" charset="0"/>
                                    </a:rPr>
                                  </m:ctrlPr>
                                </m:fPr>
                                <m:num>
                                  <m:sSup>
                                    <m:sSupPr>
                                      <m:ctrlPr>
                                        <a:rPr lang="bg-BG" b="0" i="1" smtClean="0">
                                          <a:solidFill>
                                            <a:srgbClr val="323C47"/>
                                          </a:solidFill>
                                          <a:latin typeface="Cambria Math" charset="0"/>
                                        </a:rPr>
                                      </m:ctrlPr>
                                    </m:sSupPr>
                                    <m:e>
                                      <m:r>
                                        <a:rPr lang="de-DE" b="0" i="1" smtClean="0">
                                          <a:solidFill>
                                            <a:srgbClr val="323C47"/>
                                          </a:solidFill>
                                          <a:latin typeface="Cambria Math" charset="0"/>
                                        </a:rPr>
                                        <m:t>1</m:t>
                                      </m:r>
                                    </m:e>
                                    <m:sup>
                                      <m:r>
                                        <a:rPr lang="de-DE" b="0" i="1" smtClean="0">
                                          <a:solidFill>
                                            <a:srgbClr val="323C47"/>
                                          </a:solidFill>
                                          <a:latin typeface="Cambria Math" charset="0"/>
                                        </a:rPr>
                                        <m:t>1−</m:t>
                                      </m:r>
                                      <m:r>
                                        <a:rPr lang="de-DE" b="0" i="1" smtClean="0">
                                          <a:solidFill>
                                            <a:srgbClr val="323C47"/>
                                          </a:solidFill>
                                          <a:latin typeface="Cambria Math" charset="0"/>
                                        </a:rPr>
                                        <m:t>𝛾</m:t>
                                      </m:r>
                                    </m:sup>
                                  </m:sSup>
                                  <m:r>
                                    <a:rPr lang="de-DE" b="0" i="1" smtClean="0">
                                      <a:solidFill>
                                        <a:srgbClr val="323C47"/>
                                      </a:solidFill>
                                      <a:latin typeface="Cambria Math" charset="0"/>
                                    </a:rPr>
                                    <m:t>−1</m:t>
                                  </m:r>
                                </m:num>
                                <m:den>
                                  <m:r>
                                    <a:rPr lang="de-DE" b="0" i="1" smtClean="0">
                                      <a:solidFill>
                                        <a:srgbClr val="323C47"/>
                                      </a:solidFill>
                                      <a:latin typeface="Cambria Math" charset="0"/>
                                    </a:rPr>
                                    <m:t>1−</m:t>
                                  </m:r>
                                  <m:r>
                                    <a:rPr lang="de-DE" b="0" i="1" smtClean="0">
                                      <a:solidFill>
                                        <a:srgbClr val="323C47"/>
                                      </a:solidFill>
                                      <a:latin typeface="Cambria Math" charset="0"/>
                                    </a:rPr>
                                    <m:t>𝛾</m:t>
                                  </m:r>
                                </m:den>
                              </m:f>
                              <m:r>
                                <a:rPr lang="de-DE" b="0" i="1" smtClean="0">
                                  <a:solidFill>
                                    <a:srgbClr val="323C47"/>
                                  </a:solidFill>
                                  <a:latin typeface="Cambria Math" charset="0"/>
                                </a:rPr>
                                <m:t>−</m:t>
                              </m:r>
                              <m:r>
                                <a:rPr lang="de-DE" b="0" i="1" smtClean="0">
                                  <a:solidFill>
                                    <a:srgbClr val="323C47"/>
                                  </a:solidFill>
                                  <a:latin typeface="Cambria Math" charset="0"/>
                                </a:rPr>
                                <m:t>𝜆</m:t>
                              </m:r>
                              <m:d>
                                <m:dPr>
                                  <m:ctrlPr>
                                    <a:rPr lang="de-DE" b="0" i="1" smtClean="0">
                                      <a:solidFill>
                                        <a:srgbClr val="323C47"/>
                                      </a:solidFill>
                                      <a:latin typeface="Cambria Math" charset="0"/>
                                    </a:rPr>
                                  </m:ctrlPr>
                                </m:dPr>
                                <m:e>
                                  <m:r>
                                    <a:rPr lang="de-DE" b="0" i="1" smtClean="0">
                                      <a:solidFill>
                                        <a:srgbClr val="323C47"/>
                                      </a:solidFill>
                                      <a:latin typeface="Cambria Math" charset="0"/>
                                    </a:rPr>
                                    <m:t>1−</m:t>
                                  </m:r>
                                  <m:r>
                                    <a:rPr lang="de-DE" b="0" i="1" smtClean="0">
                                      <a:solidFill>
                                        <a:srgbClr val="323C47"/>
                                      </a:solidFill>
                                      <a:latin typeface="Cambria Math" charset="0"/>
                                    </a:rPr>
                                    <m:t>𝐶</m:t>
                                  </m:r>
                                </m:e>
                              </m:d>
                              <m:r>
                                <a:rPr lang="de-DE" b="0" i="1" smtClean="0">
                                  <a:solidFill>
                                    <a:srgbClr val="323C47"/>
                                  </a:solidFill>
                                  <a:latin typeface="Cambria Math" charset="0"/>
                                </a:rPr>
                                <m:t>  </m:t>
                              </m:r>
                              <m:r>
                                <a:rPr lang="de-DE" b="0" i="1" smtClean="0">
                                  <a:solidFill>
                                    <a:srgbClr val="323C47"/>
                                  </a:solidFill>
                                  <a:latin typeface="Cambria Math" charset="0"/>
                                </a:rPr>
                                <m:t>𝑓𝑜𝑟</m:t>
                              </m:r>
                              <m:r>
                                <a:rPr lang="de-DE" b="0" i="1" smtClean="0">
                                  <a:solidFill>
                                    <a:srgbClr val="323C47"/>
                                  </a:solidFill>
                                  <a:latin typeface="Cambria Math" charset="0"/>
                                </a:rPr>
                                <m:t> </m:t>
                              </m:r>
                              <m:r>
                                <a:rPr lang="de-DE" b="0" i="1" smtClean="0">
                                  <a:solidFill>
                                    <a:srgbClr val="323C47"/>
                                  </a:solidFill>
                                  <a:latin typeface="Cambria Math" charset="0"/>
                                </a:rPr>
                                <m:t>𝐶</m:t>
                              </m:r>
                              <m:r>
                                <a:rPr lang="hr-HR" b="0" i="1" smtClean="0">
                                  <a:solidFill>
                                    <a:srgbClr val="323C47"/>
                                  </a:solidFill>
                                  <a:latin typeface="Cambria Math" charset="0"/>
                                  <a:ea typeface="Cambria Math" charset="0"/>
                                  <a:cs typeface="Cambria Math" charset="0"/>
                                </a:rPr>
                                <m:t>&lt;</m:t>
                              </m:r>
                              <m:r>
                                <a:rPr lang="de-DE" b="0" i="1" smtClean="0">
                                  <a:solidFill>
                                    <a:srgbClr val="323C47"/>
                                  </a:solidFill>
                                  <a:latin typeface="Cambria Math" charset="0"/>
                                  <a:ea typeface="Cambria Math" charset="0"/>
                                  <a:cs typeface="Cambria Math" charset="0"/>
                                </a:rPr>
                                <m:t>1</m:t>
                              </m:r>
                            </m:e>
                          </m:eqArr>
                        </m:e>
                      </m:d>
                    </m:oMath>
                  </m:oMathPara>
                </a14:m>
                <a:endParaRPr lang="en-US" dirty="0">
                  <a:solidFill>
                    <a:srgbClr val="323C47"/>
                  </a:solidFill>
                  <a:latin typeface="Arial" charset="0"/>
                </a:endParaRPr>
              </a:p>
            </p:txBody>
          </p:sp>
        </mc:Choice>
        <mc:Fallback xmlns="">
          <p:sp>
            <p:nvSpPr>
              <p:cNvPr id="10" name="TextBox 9"/>
              <p:cNvSpPr txBox="1">
                <a:spLocks noRot="1" noChangeAspect="1" noMove="1" noResize="1" noEditPoints="1" noAdjustHandles="1" noChangeArrowheads="1" noChangeShapeType="1" noTextEdit="1"/>
              </p:cNvSpPr>
              <p:nvPr/>
            </p:nvSpPr>
            <p:spPr>
              <a:xfrm>
                <a:off x="339418" y="2702735"/>
                <a:ext cx="4255994" cy="1425070"/>
              </a:xfrm>
              <a:prstGeom prst="rect">
                <a:avLst/>
              </a:prstGeom>
              <a:blipFill rotWithShape="0">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342900" y="4293752"/>
                <a:ext cx="4011555" cy="1077218"/>
              </a:xfrm>
              <a:prstGeom prst="rect">
                <a:avLst/>
              </a:prstGeom>
              <a:noFill/>
            </p:spPr>
            <p:txBody>
              <a:bodyPr wrap="square" rtlCol="0">
                <a:spAutoFit/>
              </a:bodyPr>
              <a:lstStyle/>
              <a:p>
                <a:r>
                  <a:rPr lang="de-DE" sz="1600" dirty="0" smtClean="0">
                    <a:solidFill>
                      <a:srgbClr val="323C47"/>
                    </a:solidFill>
                    <a:latin typeface="Arial" charset="0"/>
                  </a:rPr>
                  <a:t>where</a:t>
                </a:r>
                <a:r>
                  <a:rPr lang="de-DE" sz="1600" dirty="0">
                    <a:solidFill>
                      <a:srgbClr val="323C47"/>
                    </a:solidFill>
                    <a:latin typeface="Arial" charset="0"/>
                  </a:rPr>
                  <a:t> </a:t>
                </a:r>
                <a:r>
                  <a:rPr lang="de-DE" sz="1600" i="1" dirty="0">
                    <a:solidFill>
                      <a:srgbClr val="323C47"/>
                    </a:solidFill>
                    <a:latin typeface="Arial" charset="0"/>
                  </a:rPr>
                  <a:t>C </a:t>
                </a:r>
                <a:r>
                  <a:rPr lang="de-DE" sz="1600" dirty="0" err="1">
                    <a:solidFill>
                      <a:srgbClr val="323C47"/>
                    </a:solidFill>
                    <a:latin typeface="Arial" charset="0"/>
                  </a:rPr>
                  <a:t>denotes</a:t>
                </a:r>
                <a:r>
                  <a:rPr lang="de-DE" sz="1600" dirty="0">
                    <a:solidFill>
                      <a:srgbClr val="323C47"/>
                    </a:solidFill>
                    <a:latin typeface="Arial" charset="0"/>
                  </a:rPr>
                  <a:t> </a:t>
                </a:r>
                <a:r>
                  <a:rPr lang="de-DE" sz="1600" dirty="0" err="1">
                    <a:solidFill>
                      <a:srgbClr val="323C47"/>
                    </a:solidFill>
                    <a:latin typeface="Arial" charset="0"/>
                  </a:rPr>
                  <a:t>the</a:t>
                </a:r>
                <a:r>
                  <a:rPr lang="de-DE" sz="1600" dirty="0">
                    <a:solidFill>
                      <a:srgbClr val="323C47"/>
                    </a:solidFill>
                    <a:latin typeface="Arial" charset="0"/>
                  </a:rPr>
                  <a:t> </a:t>
                </a:r>
                <a:r>
                  <a:rPr lang="de-DE" sz="1600" dirty="0" err="1">
                    <a:solidFill>
                      <a:srgbClr val="323C47"/>
                    </a:solidFill>
                    <a:latin typeface="Arial" charset="0"/>
                  </a:rPr>
                  <a:t>coverage</a:t>
                </a:r>
                <a:r>
                  <a:rPr lang="de-DE" sz="1600" dirty="0">
                    <a:solidFill>
                      <a:srgbClr val="323C47"/>
                    </a:solidFill>
                    <a:latin typeface="Arial" charset="0"/>
                  </a:rPr>
                  <a:t> </a:t>
                </a:r>
                <a:r>
                  <a:rPr lang="de-DE" sz="1600" dirty="0" err="1">
                    <a:solidFill>
                      <a:srgbClr val="323C47"/>
                    </a:solidFill>
                    <a:latin typeface="Arial" charset="0"/>
                  </a:rPr>
                  <a:t>ratio</a:t>
                </a:r>
                <a:r>
                  <a:rPr lang="de-DE" sz="1600" dirty="0">
                    <a:solidFill>
                      <a:srgbClr val="323C47"/>
                    </a:solidFill>
                    <a:latin typeface="Arial" charset="0"/>
                  </a:rPr>
                  <a:t>, </a:t>
                </a:r>
                <a14:m>
                  <m:oMath xmlns:m="http://schemas.openxmlformats.org/officeDocument/2006/math">
                    <m:r>
                      <a:rPr lang="de-DE" sz="1600" i="1">
                        <a:solidFill>
                          <a:srgbClr val="323C47"/>
                        </a:solidFill>
                        <a:latin typeface="Cambria Math" charset="0"/>
                      </a:rPr>
                      <m:t>𝛾</m:t>
                    </m:r>
                  </m:oMath>
                </a14:m>
                <a:r>
                  <a:rPr lang="de-DE" sz="1600" dirty="0">
                    <a:solidFill>
                      <a:srgbClr val="323C47"/>
                    </a:solidFill>
                    <a:latin typeface="Arial" charset="0"/>
                  </a:rPr>
                  <a:t> </a:t>
                </a:r>
                <a:r>
                  <a:rPr lang="de-DE" sz="1600" dirty="0" err="1">
                    <a:solidFill>
                      <a:srgbClr val="323C47"/>
                    </a:solidFill>
                    <a:latin typeface="Arial" charset="0"/>
                  </a:rPr>
                  <a:t>denotes</a:t>
                </a:r>
                <a:r>
                  <a:rPr lang="de-DE" sz="1600" dirty="0">
                    <a:solidFill>
                      <a:srgbClr val="323C47"/>
                    </a:solidFill>
                    <a:latin typeface="Arial" charset="0"/>
                  </a:rPr>
                  <a:t> </a:t>
                </a:r>
                <a:r>
                  <a:rPr lang="de-DE" sz="1600" dirty="0" err="1">
                    <a:solidFill>
                      <a:srgbClr val="323C47"/>
                    </a:solidFill>
                    <a:latin typeface="Arial" charset="0"/>
                  </a:rPr>
                  <a:t>the</a:t>
                </a:r>
                <a:r>
                  <a:rPr lang="de-DE" sz="1600" dirty="0">
                    <a:solidFill>
                      <a:srgbClr val="323C47"/>
                    </a:solidFill>
                    <a:latin typeface="Arial" charset="0"/>
                  </a:rPr>
                  <a:t> </a:t>
                </a:r>
                <a:r>
                  <a:rPr lang="de-DE" sz="1600" dirty="0" err="1">
                    <a:solidFill>
                      <a:srgbClr val="323C47"/>
                    </a:solidFill>
                    <a:latin typeface="Arial" charset="0"/>
                  </a:rPr>
                  <a:t>risk</a:t>
                </a:r>
                <a:r>
                  <a:rPr lang="de-DE" sz="1600" dirty="0">
                    <a:solidFill>
                      <a:srgbClr val="323C47"/>
                    </a:solidFill>
                    <a:latin typeface="Arial" charset="0"/>
                  </a:rPr>
                  <a:t>-aversion </a:t>
                </a:r>
                <a:r>
                  <a:rPr lang="de-DE" sz="1600" dirty="0" err="1">
                    <a:solidFill>
                      <a:srgbClr val="323C47"/>
                    </a:solidFill>
                    <a:latin typeface="Arial" charset="0"/>
                  </a:rPr>
                  <a:t>and</a:t>
                </a:r>
                <a:r>
                  <a:rPr lang="de-DE" sz="1600" dirty="0">
                    <a:solidFill>
                      <a:srgbClr val="323C47"/>
                    </a:solidFill>
                    <a:latin typeface="Arial" charset="0"/>
                  </a:rPr>
                  <a:t> </a:t>
                </a:r>
                <a14:m>
                  <m:oMath xmlns:m="http://schemas.openxmlformats.org/officeDocument/2006/math">
                    <m:r>
                      <a:rPr lang="de-DE" sz="1600" i="1">
                        <a:solidFill>
                          <a:srgbClr val="323C47"/>
                        </a:solidFill>
                        <a:latin typeface="Cambria Math" charset="0"/>
                      </a:rPr>
                      <m:t>𝜆</m:t>
                    </m:r>
                  </m:oMath>
                </a14:m>
                <a:r>
                  <a:rPr lang="de-DE" sz="1600" dirty="0">
                    <a:solidFill>
                      <a:srgbClr val="323C47"/>
                    </a:solidFill>
                    <a:latin typeface="Arial" charset="0"/>
                  </a:rPr>
                  <a:t> denotes the additional utility we have from 0.1 more coverage ratio. </a:t>
                </a:r>
                <a:endParaRPr lang="en-US" sz="1600" dirty="0">
                  <a:solidFill>
                    <a:srgbClr val="323C47"/>
                  </a:solidFill>
                  <a:latin typeface="Arial" charset="0"/>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342900" y="4293752"/>
                <a:ext cx="4011555" cy="1077218"/>
              </a:xfrm>
              <a:prstGeom prst="rect">
                <a:avLst/>
              </a:prstGeom>
              <a:blipFill rotWithShape="0">
                <a:blip r:embed="rId3"/>
                <a:stretch>
                  <a:fillRect l="-760" t="-1695" b="-6215"/>
                </a:stretch>
              </a:blipFill>
            </p:spPr>
            <p:txBody>
              <a:bodyPr/>
              <a:lstStyle/>
              <a:p>
                <a:r>
                  <a:rPr lang="en-US">
                    <a:noFill/>
                  </a:rPr>
                  <a:t> </a:t>
                </a:r>
              </a:p>
            </p:txBody>
          </p:sp>
        </mc:Fallback>
      </mc:AlternateContent>
      <p:sp>
        <p:nvSpPr>
          <p:cNvPr id="11" name="TextBox 10"/>
          <p:cNvSpPr txBox="1"/>
          <p:nvPr/>
        </p:nvSpPr>
        <p:spPr>
          <a:xfrm>
            <a:off x="967409" y="6226175"/>
            <a:ext cx="7606748" cy="276999"/>
          </a:xfrm>
          <a:prstGeom prst="rect">
            <a:avLst/>
          </a:prstGeom>
          <a:noFill/>
        </p:spPr>
        <p:txBody>
          <a:bodyPr wrap="square" rtlCol="0">
            <a:spAutoFit/>
          </a:bodyPr>
          <a:lstStyle/>
          <a:p>
            <a:pPr>
              <a:lnSpc>
                <a:spcPct val="120000"/>
              </a:lnSpc>
            </a:pPr>
            <a:r>
              <a:rPr lang="de-DE" sz="1000" dirty="0">
                <a:solidFill>
                  <a:srgbClr val="1B202F"/>
                </a:solidFill>
                <a:latin typeface="Arial" charset="0"/>
              </a:rPr>
              <a:t>Notes: (1) </a:t>
            </a:r>
            <a:r>
              <a:rPr lang="de-DE" sz="1000" dirty="0" err="1">
                <a:solidFill>
                  <a:srgbClr val="1B202F"/>
                </a:solidFill>
                <a:latin typeface="Arial" charset="0"/>
              </a:rPr>
              <a:t>Based</a:t>
            </a:r>
            <a:r>
              <a:rPr lang="de-DE" sz="1000" dirty="0">
                <a:solidFill>
                  <a:srgbClr val="1B202F"/>
                </a:solidFill>
                <a:latin typeface="Arial" charset="0"/>
              </a:rPr>
              <a:t> on Estrada, J. &amp; </a:t>
            </a:r>
            <a:r>
              <a:rPr lang="de-DE" sz="1000" dirty="0" err="1">
                <a:solidFill>
                  <a:srgbClr val="1B202F"/>
                </a:solidFill>
                <a:latin typeface="Arial" charset="0"/>
              </a:rPr>
              <a:t>Kritzman</a:t>
            </a:r>
            <a:r>
              <a:rPr lang="de-DE" sz="1000" dirty="0">
                <a:solidFill>
                  <a:srgbClr val="1B202F"/>
                </a:solidFill>
                <a:latin typeface="Arial" charset="0"/>
              </a:rPr>
              <a:t>, M. (2018), </a:t>
            </a:r>
            <a:r>
              <a:rPr lang="de-DE" sz="1000" i="1" dirty="0" err="1">
                <a:solidFill>
                  <a:srgbClr val="1B202F"/>
                </a:solidFill>
                <a:latin typeface="Arial" charset="0"/>
              </a:rPr>
              <a:t>Evaluating</a:t>
            </a:r>
            <a:r>
              <a:rPr lang="de-DE" sz="1000" i="1" dirty="0">
                <a:solidFill>
                  <a:srgbClr val="1B202F"/>
                </a:solidFill>
                <a:latin typeface="Arial" charset="0"/>
              </a:rPr>
              <a:t> </a:t>
            </a:r>
            <a:r>
              <a:rPr lang="de-DE" sz="1000" i="1" dirty="0" err="1">
                <a:solidFill>
                  <a:srgbClr val="1B202F"/>
                </a:solidFill>
                <a:latin typeface="Arial" charset="0"/>
              </a:rPr>
              <a:t>Retirement</a:t>
            </a:r>
            <a:r>
              <a:rPr lang="de-DE" sz="1000" i="1" dirty="0">
                <a:solidFill>
                  <a:srgbClr val="1B202F"/>
                </a:solidFill>
                <a:latin typeface="Arial" charset="0"/>
              </a:rPr>
              <a:t> </a:t>
            </a:r>
            <a:r>
              <a:rPr lang="de-DE" sz="1000" i="1" dirty="0" err="1">
                <a:solidFill>
                  <a:srgbClr val="1B202F"/>
                </a:solidFill>
                <a:latin typeface="Arial" charset="0"/>
              </a:rPr>
              <a:t>Strategies</a:t>
            </a:r>
            <a:r>
              <a:rPr lang="de-DE" sz="1000" i="1" dirty="0">
                <a:solidFill>
                  <a:srgbClr val="1B202F"/>
                </a:solidFill>
                <a:latin typeface="Arial" charset="0"/>
              </a:rPr>
              <a:t>: A Utility-</a:t>
            </a:r>
            <a:r>
              <a:rPr lang="de-DE" sz="1000" i="1" dirty="0" err="1">
                <a:solidFill>
                  <a:srgbClr val="1B202F"/>
                </a:solidFill>
                <a:latin typeface="Arial" charset="0"/>
              </a:rPr>
              <a:t>Based</a:t>
            </a:r>
            <a:r>
              <a:rPr lang="de-DE" sz="1000" i="1" dirty="0">
                <a:solidFill>
                  <a:srgbClr val="1B202F"/>
                </a:solidFill>
                <a:latin typeface="Arial" charset="0"/>
              </a:rPr>
              <a:t> Approach</a:t>
            </a:r>
            <a:r>
              <a:rPr lang="de-DE" sz="1000" dirty="0">
                <a:solidFill>
                  <a:srgbClr val="1B202F"/>
                </a:solidFill>
                <a:latin typeface="Arial" charset="0"/>
              </a:rPr>
              <a:t>. pp. 5-6.</a:t>
            </a:r>
          </a:p>
        </p:txBody>
      </p:sp>
      <p:sp>
        <p:nvSpPr>
          <p:cNvPr id="3" name="TextBox 2"/>
          <p:cNvSpPr txBox="1"/>
          <p:nvPr/>
        </p:nvSpPr>
        <p:spPr>
          <a:xfrm>
            <a:off x="4354455" y="2564236"/>
            <a:ext cx="481914" cy="276999"/>
          </a:xfrm>
          <a:prstGeom prst="rect">
            <a:avLst/>
          </a:prstGeom>
          <a:noFill/>
        </p:spPr>
        <p:txBody>
          <a:bodyPr wrap="square" rtlCol="0">
            <a:spAutoFit/>
          </a:bodyPr>
          <a:lstStyle/>
          <a:p>
            <a:pPr>
              <a:lnSpc>
                <a:spcPct val="120000"/>
              </a:lnSpc>
            </a:pPr>
            <a:r>
              <a:rPr lang="en-US" sz="1000" dirty="0">
                <a:solidFill>
                  <a:srgbClr val="1B202F"/>
                </a:solidFill>
                <a:latin typeface="Arial" charset="0"/>
              </a:rPr>
              <a:t>(1)</a:t>
            </a:r>
          </a:p>
        </p:txBody>
      </p:sp>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42607" y="2718355"/>
            <a:ext cx="4158493" cy="3205259"/>
          </a:xfrm>
          <a:prstGeom prst="rect">
            <a:avLst/>
          </a:prstGeom>
        </p:spPr>
      </p:pic>
      <p:cxnSp>
        <p:nvCxnSpPr>
          <p:cNvPr id="13" name="Straight Connector 12">
            <a:extLst>
              <a:ext uri="{FF2B5EF4-FFF2-40B4-BE49-F238E27FC236}">
                <a16:creationId xmlns="" xmlns:a16="http://schemas.microsoft.com/office/drawing/2014/main" id="{C6F1EF49-1225-47F2-B1C7-921D25D081C2}"/>
              </a:ext>
            </a:extLst>
          </p:cNvPr>
          <p:cNvCxnSpPr/>
          <p:nvPr/>
        </p:nvCxnSpPr>
        <p:spPr>
          <a:xfrm>
            <a:off x="356616" y="2428076"/>
            <a:ext cx="8444484" cy="0"/>
          </a:xfrm>
          <a:prstGeom prst="line">
            <a:avLst/>
          </a:prstGeom>
          <a:ln w="3175">
            <a:solidFill>
              <a:srgbClr val="323C47"/>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434770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
            </a:r>
            <a:br>
              <a:rPr lang="en-US" dirty="0"/>
            </a:br>
            <a:r>
              <a:rPr lang="en-US" dirty="0"/>
              <a:t/>
            </a:r>
            <a:br>
              <a:rPr lang="en-US" dirty="0"/>
            </a:br>
            <a:endParaRPr lang="en-US" b="0" i="1" cap="none" dirty="0">
              <a:solidFill>
                <a:schemeClr val="tx1"/>
              </a:solidFill>
            </a:endParaRPr>
          </a:p>
        </p:txBody>
      </p:sp>
      <p:sp>
        <p:nvSpPr>
          <p:cNvPr id="4" name="Slide Number Placeholder 3"/>
          <p:cNvSpPr>
            <a:spLocks noGrp="1"/>
          </p:cNvSpPr>
          <p:nvPr>
            <p:ph type="sldNum" sz="quarter" idx="10"/>
          </p:nvPr>
        </p:nvSpPr>
        <p:spPr/>
        <p:txBody>
          <a:bodyPr/>
          <a:lstStyle/>
          <a:p>
            <a:fld id="{026A839D-8BA3-EB44-8091-71BB10A77D74}" type="slidenum">
              <a:rPr lang="en-US" smtClean="0"/>
              <a:pPr/>
              <a:t>11</a:t>
            </a:fld>
            <a:endParaRPr lang="en-US" dirty="0"/>
          </a:p>
        </p:txBody>
      </p:sp>
      <p:sp>
        <p:nvSpPr>
          <p:cNvPr id="6" name="Rectangle 5"/>
          <p:cNvSpPr/>
          <p:nvPr/>
        </p:nvSpPr>
        <p:spPr>
          <a:xfrm>
            <a:off x="381000" y="1852863"/>
            <a:ext cx="8420100" cy="41508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200000"/>
              </a:lnSpc>
            </a:pPr>
            <a:r>
              <a:rPr lang="de-DE" sz="2400" b="1" dirty="0">
                <a:solidFill>
                  <a:srgbClr val="CAC8C8"/>
                </a:solidFill>
              </a:rPr>
              <a:t>SORR – A Short Introduction</a:t>
            </a:r>
          </a:p>
          <a:p>
            <a:pPr>
              <a:lnSpc>
                <a:spcPct val="200000"/>
              </a:lnSpc>
            </a:pPr>
            <a:r>
              <a:rPr lang="de-DE" sz="2400" b="1" dirty="0">
                <a:solidFill>
                  <a:srgbClr val="CAC8C8"/>
                </a:solidFill>
              </a:rPr>
              <a:t>Methodology</a:t>
            </a:r>
          </a:p>
          <a:p>
            <a:pPr>
              <a:lnSpc>
                <a:spcPct val="200000"/>
              </a:lnSpc>
            </a:pPr>
            <a:r>
              <a:rPr lang="de-DE" sz="2400" b="1" dirty="0">
                <a:solidFill>
                  <a:srgbClr val="A42036"/>
                </a:solidFill>
              </a:rPr>
              <a:t>Utility </a:t>
            </a:r>
            <a:r>
              <a:rPr lang="de-DE" sz="2400" b="1" dirty="0" err="1">
                <a:solidFill>
                  <a:srgbClr val="A42036"/>
                </a:solidFill>
              </a:rPr>
              <a:t>Maximization</a:t>
            </a:r>
            <a:r>
              <a:rPr lang="de-DE" sz="2400" b="1" dirty="0">
                <a:solidFill>
                  <a:srgbClr val="A42036"/>
                </a:solidFill>
              </a:rPr>
              <a:t> </a:t>
            </a:r>
            <a:r>
              <a:rPr lang="de-DE" sz="2400" b="1" dirty="0" err="1">
                <a:solidFill>
                  <a:srgbClr val="A42036"/>
                </a:solidFill>
              </a:rPr>
              <a:t>with</a:t>
            </a:r>
            <a:r>
              <a:rPr lang="de-DE" sz="2400" b="1" dirty="0">
                <a:solidFill>
                  <a:srgbClr val="A42036"/>
                </a:solidFill>
              </a:rPr>
              <a:t> </a:t>
            </a:r>
            <a:r>
              <a:rPr lang="de-DE" sz="2400" b="1" dirty="0" err="1">
                <a:solidFill>
                  <a:srgbClr val="A42036"/>
                </a:solidFill>
              </a:rPr>
              <a:t>Static</a:t>
            </a:r>
            <a:r>
              <a:rPr lang="de-DE" sz="2400" b="1" dirty="0">
                <a:solidFill>
                  <a:srgbClr val="A42036"/>
                </a:solidFill>
              </a:rPr>
              <a:t> </a:t>
            </a:r>
            <a:r>
              <a:rPr lang="de-DE" sz="2400" b="1" dirty="0" err="1">
                <a:solidFill>
                  <a:srgbClr val="A42036"/>
                </a:solidFill>
              </a:rPr>
              <a:t>Glidepaths</a:t>
            </a:r>
            <a:endParaRPr lang="de-DE" sz="2400" b="1" dirty="0">
              <a:solidFill>
                <a:srgbClr val="A42036"/>
              </a:solidFill>
            </a:endParaRPr>
          </a:p>
          <a:p>
            <a:pPr>
              <a:lnSpc>
                <a:spcPct val="200000"/>
              </a:lnSpc>
            </a:pPr>
            <a:r>
              <a:rPr lang="de-DE" sz="2400" b="1" dirty="0">
                <a:solidFill>
                  <a:srgbClr val="CAC8C8"/>
                </a:solidFill>
              </a:rPr>
              <a:t>Utility </a:t>
            </a:r>
            <a:r>
              <a:rPr lang="de-DE" sz="2400" b="1" dirty="0" err="1">
                <a:solidFill>
                  <a:srgbClr val="CAC8C8"/>
                </a:solidFill>
              </a:rPr>
              <a:t>Maximization</a:t>
            </a:r>
            <a:r>
              <a:rPr lang="de-DE" sz="2400" b="1" dirty="0">
                <a:solidFill>
                  <a:srgbClr val="CAC8C8"/>
                </a:solidFill>
              </a:rPr>
              <a:t> </a:t>
            </a:r>
            <a:r>
              <a:rPr lang="de-DE" sz="2400" b="1" dirty="0" err="1">
                <a:solidFill>
                  <a:srgbClr val="CAC8C8"/>
                </a:solidFill>
              </a:rPr>
              <a:t>with</a:t>
            </a:r>
            <a:r>
              <a:rPr lang="de-DE" sz="2400" b="1" dirty="0">
                <a:solidFill>
                  <a:srgbClr val="CAC8C8"/>
                </a:solidFill>
              </a:rPr>
              <a:t> Dynamic </a:t>
            </a:r>
            <a:r>
              <a:rPr lang="de-DE" sz="2400" b="1" dirty="0" err="1">
                <a:solidFill>
                  <a:srgbClr val="CAC8C8"/>
                </a:solidFill>
              </a:rPr>
              <a:t>Glidepaths</a:t>
            </a:r>
            <a:endParaRPr lang="de-DE" sz="2400" b="1" dirty="0">
              <a:solidFill>
                <a:srgbClr val="CAC8C8"/>
              </a:solidFill>
            </a:endParaRPr>
          </a:p>
          <a:p>
            <a:pPr>
              <a:lnSpc>
                <a:spcPct val="200000"/>
              </a:lnSpc>
            </a:pPr>
            <a:r>
              <a:rPr lang="de-DE" sz="2400" b="1" dirty="0" err="1">
                <a:solidFill>
                  <a:srgbClr val="CAC8C8"/>
                </a:solidFill>
              </a:rPr>
              <a:t>Conclusion</a:t>
            </a:r>
            <a:endParaRPr lang="en-US" sz="2400" b="1" dirty="0">
              <a:solidFill>
                <a:srgbClr val="CAC8C8"/>
              </a:solidFill>
            </a:endParaRPr>
          </a:p>
        </p:txBody>
      </p:sp>
    </p:spTree>
    <p:extLst>
      <p:ext uri="{BB962C8B-B14F-4D97-AF65-F5344CB8AC3E}">
        <p14:creationId xmlns:p14="http://schemas.microsoft.com/office/powerpoint/2010/main" val="19712172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
            </a:r>
            <a:br>
              <a:rPr lang="en-US" dirty="0"/>
            </a:br>
            <a:r>
              <a:rPr lang="en-US" dirty="0"/>
              <a:t/>
            </a:r>
            <a:br>
              <a:rPr lang="en-US" dirty="0"/>
            </a:br>
            <a:endParaRPr lang="en-US" b="0" i="1" cap="none" dirty="0">
              <a:solidFill>
                <a:schemeClr val="tx1"/>
              </a:solidFill>
            </a:endParaRPr>
          </a:p>
        </p:txBody>
      </p:sp>
      <p:sp>
        <p:nvSpPr>
          <p:cNvPr id="4" name="Slide Number Placeholder 3"/>
          <p:cNvSpPr>
            <a:spLocks noGrp="1"/>
          </p:cNvSpPr>
          <p:nvPr>
            <p:ph type="sldNum" sz="quarter" idx="10"/>
          </p:nvPr>
        </p:nvSpPr>
        <p:spPr/>
        <p:txBody>
          <a:bodyPr/>
          <a:lstStyle/>
          <a:p>
            <a:fld id="{026A839D-8BA3-EB44-8091-71BB10A77D74}" type="slidenum">
              <a:rPr lang="en-US" smtClean="0"/>
              <a:pPr/>
              <a:t>12</a:t>
            </a:fld>
            <a:endParaRPr lang="en-US" dirty="0"/>
          </a:p>
        </p:txBody>
      </p:sp>
      <p:sp>
        <p:nvSpPr>
          <p:cNvPr id="5" name="Title 1"/>
          <p:cNvSpPr txBox="1">
            <a:spLocks/>
          </p:cNvSpPr>
          <p:nvPr/>
        </p:nvSpPr>
        <p:spPr>
          <a:xfrm>
            <a:off x="342900" y="0"/>
            <a:ext cx="8497860" cy="1584960"/>
          </a:xfrm>
          <a:prstGeom prst="rect">
            <a:avLst/>
          </a:prstGeom>
        </p:spPr>
        <p:txBody>
          <a:bodyPr vert="horz" lIns="91440" tIns="45720" rIns="91440" bIns="45720" rtlCol="0" anchor="ctr" anchorCtr="0">
            <a:noAutofit/>
          </a:bodyPr>
          <a:lstStyle>
            <a:lvl1pPr algn="l" defTabSz="457200" rtl="0" eaLnBrk="1" latinLnBrk="0" hangingPunct="1">
              <a:spcBef>
                <a:spcPct val="0"/>
              </a:spcBef>
              <a:buNone/>
              <a:defRPr sz="3800" b="1" i="0" kern="1200" cap="all" spc="100" baseline="0">
                <a:solidFill>
                  <a:srgbClr val="FFFFFF"/>
                </a:solidFill>
                <a:latin typeface="Arial"/>
                <a:ea typeface="+mj-ea"/>
                <a:cs typeface="Arial"/>
              </a:defRPr>
            </a:lvl1pPr>
          </a:lstStyle>
          <a:p>
            <a:r>
              <a:rPr lang="en-US" dirty="0"/>
              <a:t/>
            </a:r>
            <a:br>
              <a:rPr lang="en-US" dirty="0"/>
            </a:br>
            <a:r>
              <a:rPr lang="en-US" dirty="0"/>
              <a:t>Approach and Assumptions</a:t>
            </a:r>
            <a:br>
              <a:rPr lang="en-US" dirty="0"/>
            </a:br>
            <a:endParaRPr lang="en-US" b="0" i="1" cap="none" dirty="0">
              <a:solidFill>
                <a:schemeClr val="tx1"/>
              </a:solidFill>
            </a:endParaRPr>
          </a:p>
        </p:txBody>
      </p:sp>
      <p:grpSp>
        <p:nvGrpSpPr>
          <p:cNvPr id="21" name="Group 20"/>
          <p:cNvGrpSpPr/>
          <p:nvPr/>
        </p:nvGrpSpPr>
        <p:grpSpPr>
          <a:xfrm>
            <a:off x="237744" y="1714555"/>
            <a:ext cx="8458200" cy="400110"/>
            <a:chOff x="342900" y="1812131"/>
            <a:chExt cx="8458200" cy="400110"/>
          </a:xfrm>
        </p:grpSpPr>
        <p:sp>
          <p:nvSpPr>
            <p:cNvPr id="22" name="TextBox 21"/>
            <p:cNvSpPr txBox="1"/>
            <p:nvPr/>
          </p:nvSpPr>
          <p:spPr>
            <a:xfrm>
              <a:off x="342900" y="1812131"/>
              <a:ext cx="8458200" cy="400110"/>
            </a:xfrm>
            <a:prstGeom prst="rect">
              <a:avLst/>
            </a:prstGeom>
            <a:noFill/>
          </p:spPr>
          <p:txBody>
            <a:bodyPr wrap="square" rtlCol="0">
              <a:spAutoFit/>
            </a:bodyPr>
            <a:lstStyle/>
            <a:p>
              <a:r>
                <a:rPr lang="en-US" sz="2000" dirty="0" smtClean="0">
                  <a:solidFill>
                    <a:srgbClr val="323C47"/>
                  </a:solidFill>
                  <a:latin typeface="Arial" charset="0"/>
                </a:rPr>
                <a:t>Assumptions</a:t>
              </a:r>
              <a:endParaRPr lang="en-US" sz="2000" dirty="0">
                <a:solidFill>
                  <a:srgbClr val="323C47"/>
                </a:solidFill>
                <a:latin typeface="Arial" charset="0"/>
              </a:endParaRPr>
            </a:p>
          </p:txBody>
        </p:sp>
        <p:cxnSp>
          <p:nvCxnSpPr>
            <p:cNvPr id="23" name="Straight Connector 22"/>
            <p:cNvCxnSpPr/>
            <p:nvPr/>
          </p:nvCxnSpPr>
          <p:spPr>
            <a:xfrm>
              <a:off x="342900" y="2150685"/>
              <a:ext cx="8444484" cy="0"/>
            </a:xfrm>
            <a:prstGeom prst="line">
              <a:avLst/>
            </a:prstGeom>
            <a:ln w="3175">
              <a:solidFill>
                <a:srgbClr val="323C47"/>
              </a:solidFill>
            </a:ln>
          </p:spPr>
          <p:style>
            <a:lnRef idx="2">
              <a:schemeClr val="accent1"/>
            </a:lnRef>
            <a:fillRef idx="0">
              <a:schemeClr val="accent1"/>
            </a:fillRef>
            <a:effectRef idx="1">
              <a:schemeClr val="accent1"/>
            </a:effectRef>
            <a:fontRef idx="minor">
              <a:schemeClr val="tx1"/>
            </a:fontRef>
          </p:style>
        </p:cxnSp>
      </p:grpSp>
      <p:sp>
        <p:nvSpPr>
          <p:cNvPr id="28" name="TextBox 27"/>
          <p:cNvSpPr txBox="1"/>
          <p:nvPr/>
        </p:nvSpPr>
        <p:spPr>
          <a:xfrm>
            <a:off x="3145940" y="6464983"/>
            <a:ext cx="7606748" cy="260008"/>
          </a:xfrm>
          <a:prstGeom prst="rect">
            <a:avLst/>
          </a:prstGeom>
          <a:noFill/>
        </p:spPr>
        <p:txBody>
          <a:bodyPr wrap="square" rtlCol="0">
            <a:spAutoFit/>
          </a:bodyPr>
          <a:lstStyle/>
          <a:p>
            <a:pPr>
              <a:lnSpc>
                <a:spcPct val="120000"/>
              </a:lnSpc>
            </a:pPr>
            <a:r>
              <a:rPr lang="de-DE" sz="1000" dirty="0">
                <a:solidFill>
                  <a:srgbClr val="1B202F"/>
                </a:solidFill>
                <a:latin typeface="Arial" charset="0"/>
              </a:rPr>
              <a:t>Notes: (1) </a:t>
            </a:r>
            <a:r>
              <a:rPr lang="de-DE" sz="1000" dirty="0" err="1">
                <a:solidFill>
                  <a:srgbClr val="1B202F"/>
                </a:solidFill>
                <a:latin typeface="Arial" charset="0"/>
              </a:rPr>
              <a:t>Current</a:t>
            </a:r>
            <a:r>
              <a:rPr lang="de-DE" sz="1000" dirty="0">
                <a:solidFill>
                  <a:srgbClr val="1B202F"/>
                </a:solidFill>
                <a:latin typeface="Arial" charset="0"/>
              </a:rPr>
              <a:t> </a:t>
            </a:r>
            <a:r>
              <a:rPr lang="de-DE" sz="1000" dirty="0" err="1">
                <a:solidFill>
                  <a:srgbClr val="1B202F"/>
                </a:solidFill>
                <a:latin typeface="Arial" charset="0"/>
              </a:rPr>
              <a:t>market</a:t>
            </a:r>
            <a:r>
              <a:rPr lang="de-DE" sz="1000" dirty="0">
                <a:solidFill>
                  <a:srgbClr val="1B202F"/>
                </a:solidFill>
                <a:latin typeface="Arial" charset="0"/>
              </a:rPr>
              <a:t> </a:t>
            </a:r>
            <a:r>
              <a:rPr lang="de-DE" sz="1000" dirty="0" err="1">
                <a:solidFill>
                  <a:srgbClr val="1B202F"/>
                </a:solidFill>
                <a:latin typeface="Arial" charset="0"/>
              </a:rPr>
              <a:t>approach</a:t>
            </a:r>
            <a:r>
              <a:rPr lang="de-DE" sz="1000" dirty="0">
                <a:solidFill>
                  <a:srgbClr val="1B202F"/>
                </a:solidFill>
                <a:latin typeface="Arial" charset="0"/>
              </a:rPr>
              <a:t>. (2) Monthly withdrawals are inflation-adjusted.</a:t>
            </a:r>
          </a:p>
        </p:txBody>
      </p:sp>
      <p:grpSp>
        <p:nvGrpSpPr>
          <p:cNvPr id="14" name="Group 13"/>
          <p:cNvGrpSpPr/>
          <p:nvPr/>
        </p:nvGrpSpPr>
        <p:grpSpPr>
          <a:xfrm>
            <a:off x="237744" y="4704514"/>
            <a:ext cx="8458200" cy="400110"/>
            <a:chOff x="342900" y="1812131"/>
            <a:chExt cx="8458200" cy="400110"/>
          </a:xfrm>
        </p:grpSpPr>
        <p:sp>
          <p:nvSpPr>
            <p:cNvPr id="15" name="TextBox 14"/>
            <p:cNvSpPr txBox="1"/>
            <p:nvPr/>
          </p:nvSpPr>
          <p:spPr>
            <a:xfrm>
              <a:off x="342900" y="1812131"/>
              <a:ext cx="8458200" cy="400110"/>
            </a:xfrm>
            <a:prstGeom prst="rect">
              <a:avLst/>
            </a:prstGeom>
            <a:noFill/>
          </p:spPr>
          <p:txBody>
            <a:bodyPr wrap="square" rtlCol="0">
              <a:spAutoFit/>
            </a:bodyPr>
            <a:lstStyle/>
            <a:p>
              <a:r>
                <a:rPr lang="en-US" sz="2000" dirty="0" smtClean="0">
                  <a:solidFill>
                    <a:srgbClr val="323C47"/>
                  </a:solidFill>
                  <a:latin typeface="Arial" charset="0"/>
                </a:rPr>
                <a:t>Discretization</a:t>
              </a:r>
              <a:endParaRPr lang="en-US" sz="2000" dirty="0">
                <a:solidFill>
                  <a:srgbClr val="323C47"/>
                </a:solidFill>
                <a:latin typeface="Arial" charset="0"/>
              </a:endParaRPr>
            </a:p>
          </p:txBody>
        </p:sp>
        <p:cxnSp>
          <p:nvCxnSpPr>
            <p:cNvPr id="16" name="Straight Connector 15"/>
            <p:cNvCxnSpPr/>
            <p:nvPr/>
          </p:nvCxnSpPr>
          <p:spPr>
            <a:xfrm>
              <a:off x="342900" y="2150685"/>
              <a:ext cx="8444484" cy="0"/>
            </a:xfrm>
            <a:prstGeom prst="line">
              <a:avLst/>
            </a:prstGeom>
            <a:ln w="3175">
              <a:solidFill>
                <a:srgbClr val="323C47"/>
              </a:solidFill>
            </a:ln>
          </p:spPr>
          <p:style>
            <a:lnRef idx="2">
              <a:schemeClr val="accent1"/>
            </a:lnRef>
            <a:fillRef idx="0">
              <a:schemeClr val="accent1"/>
            </a:fillRef>
            <a:effectRef idx="1">
              <a:schemeClr val="accent1"/>
            </a:effectRef>
            <a:fontRef idx="minor">
              <a:schemeClr val="tx1"/>
            </a:fontRef>
          </p:style>
        </p:cxnSp>
      </p:grpSp>
      <p:graphicFrame>
        <p:nvGraphicFramePr>
          <p:cNvPr id="8" name="Diagram 7"/>
          <p:cNvGraphicFramePr/>
          <p:nvPr>
            <p:extLst>
              <p:ext uri="{D42A27DB-BD31-4B8C-83A1-F6EECF244321}">
                <p14:modId xmlns:p14="http://schemas.microsoft.com/office/powerpoint/2010/main" val="1810943832"/>
              </p:ext>
            </p:extLst>
          </p:nvPr>
        </p:nvGraphicFramePr>
        <p:xfrm>
          <a:off x="-1302326" y="2261558"/>
          <a:ext cx="11734800" cy="22960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9" name="Diagram 8"/>
          <p:cNvGraphicFramePr/>
          <p:nvPr>
            <p:extLst>
              <p:ext uri="{D42A27DB-BD31-4B8C-83A1-F6EECF244321}">
                <p14:modId xmlns:p14="http://schemas.microsoft.com/office/powerpoint/2010/main" val="2134392284"/>
              </p:ext>
            </p:extLst>
          </p:nvPr>
        </p:nvGraphicFramePr>
        <p:xfrm>
          <a:off x="1123551" y="5179867"/>
          <a:ext cx="3725539" cy="1456459"/>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4268903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
            </a:r>
            <a:br>
              <a:rPr lang="en-US" dirty="0"/>
            </a:br>
            <a:r>
              <a:rPr lang="en-US" dirty="0"/>
              <a:t/>
            </a:r>
            <a:br>
              <a:rPr lang="en-US" dirty="0"/>
            </a:br>
            <a:endParaRPr lang="en-US" b="0" i="1" cap="none" dirty="0">
              <a:solidFill>
                <a:schemeClr val="tx1"/>
              </a:solidFill>
            </a:endParaRPr>
          </a:p>
        </p:txBody>
      </p:sp>
      <p:sp>
        <p:nvSpPr>
          <p:cNvPr id="4" name="Slide Number Placeholder 3"/>
          <p:cNvSpPr>
            <a:spLocks noGrp="1"/>
          </p:cNvSpPr>
          <p:nvPr>
            <p:ph type="sldNum" sz="quarter" idx="10"/>
          </p:nvPr>
        </p:nvSpPr>
        <p:spPr/>
        <p:txBody>
          <a:bodyPr/>
          <a:lstStyle/>
          <a:p>
            <a:fld id="{026A839D-8BA3-EB44-8091-71BB10A77D74}" type="slidenum">
              <a:rPr lang="en-US" smtClean="0"/>
              <a:pPr/>
              <a:t>13</a:t>
            </a:fld>
            <a:endParaRPr lang="en-US" dirty="0"/>
          </a:p>
        </p:txBody>
      </p:sp>
      <p:sp>
        <p:nvSpPr>
          <p:cNvPr id="5" name="Title 1"/>
          <p:cNvSpPr txBox="1">
            <a:spLocks/>
          </p:cNvSpPr>
          <p:nvPr/>
        </p:nvSpPr>
        <p:spPr>
          <a:xfrm>
            <a:off x="342900" y="0"/>
            <a:ext cx="8497860" cy="1584960"/>
          </a:xfrm>
          <a:prstGeom prst="rect">
            <a:avLst/>
          </a:prstGeom>
        </p:spPr>
        <p:txBody>
          <a:bodyPr vert="horz" lIns="91440" tIns="45720" rIns="91440" bIns="45720" rtlCol="0" anchor="ctr" anchorCtr="0">
            <a:noAutofit/>
          </a:bodyPr>
          <a:lstStyle>
            <a:lvl1pPr algn="l" defTabSz="457200" rtl="0" eaLnBrk="1" latinLnBrk="0" hangingPunct="1">
              <a:spcBef>
                <a:spcPct val="0"/>
              </a:spcBef>
              <a:buNone/>
              <a:defRPr sz="3800" b="1" i="0" kern="1200" cap="all" spc="100" baseline="0">
                <a:solidFill>
                  <a:srgbClr val="FFFFFF"/>
                </a:solidFill>
                <a:latin typeface="Arial"/>
                <a:ea typeface="+mj-ea"/>
                <a:cs typeface="Arial"/>
              </a:defRPr>
            </a:lvl1pPr>
          </a:lstStyle>
          <a:p>
            <a:r>
              <a:rPr lang="en-US" dirty="0"/>
              <a:t/>
            </a:r>
            <a:br>
              <a:rPr lang="en-US" dirty="0"/>
            </a:br>
            <a:r>
              <a:rPr lang="en-US" dirty="0"/>
              <a:t>Approach and Assumptions</a:t>
            </a:r>
            <a:br>
              <a:rPr lang="en-US" dirty="0"/>
            </a:br>
            <a:endParaRPr lang="en-US" b="0" i="1" cap="none" dirty="0">
              <a:solidFill>
                <a:schemeClr val="tx1"/>
              </a:solidFill>
            </a:endParaRPr>
          </a:p>
        </p:txBody>
      </p:sp>
      <p:grpSp>
        <p:nvGrpSpPr>
          <p:cNvPr id="6" name="Group 5"/>
          <p:cNvGrpSpPr/>
          <p:nvPr/>
        </p:nvGrpSpPr>
        <p:grpSpPr>
          <a:xfrm>
            <a:off x="283464" y="1692386"/>
            <a:ext cx="8458200" cy="400110"/>
            <a:chOff x="342900" y="1812131"/>
            <a:chExt cx="8458200" cy="400110"/>
          </a:xfrm>
        </p:grpSpPr>
        <p:sp>
          <p:nvSpPr>
            <p:cNvPr id="19" name="TextBox 18"/>
            <p:cNvSpPr txBox="1"/>
            <p:nvPr/>
          </p:nvSpPr>
          <p:spPr>
            <a:xfrm>
              <a:off x="342900" y="1812131"/>
              <a:ext cx="8458200" cy="400110"/>
            </a:xfrm>
            <a:prstGeom prst="rect">
              <a:avLst/>
            </a:prstGeom>
            <a:noFill/>
          </p:spPr>
          <p:txBody>
            <a:bodyPr wrap="square" rtlCol="0">
              <a:spAutoFit/>
            </a:bodyPr>
            <a:lstStyle/>
            <a:p>
              <a:r>
                <a:rPr lang="de-DE" sz="2000" dirty="0" smtClean="0">
                  <a:solidFill>
                    <a:srgbClr val="323C47"/>
                  </a:solidFill>
                  <a:latin typeface="Arial" charset="0"/>
                </a:rPr>
                <a:t>Approach</a:t>
              </a:r>
              <a:endParaRPr lang="en-US" sz="2000" dirty="0">
                <a:solidFill>
                  <a:srgbClr val="323C47"/>
                </a:solidFill>
                <a:latin typeface="Arial" charset="0"/>
              </a:endParaRPr>
            </a:p>
          </p:txBody>
        </p:sp>
        <p:cxnSp>
          <p:nvCxnSpPr>
            <p:cNvPr id="20" name="Straight Connector 19"/>
            <p:cNvCxnSpPr/>
            <p:nvPr/>
          </p:nvCxnSpPr>
          <p:spPr>
            <a:xfrm>
              <a:off x="342900" y="2150685"/>
              <a:ext cx="8444484" cy="0"/>
            </a:xfrm>
            <a:prstGeom prst="line">
              <a:avLst/>
            </a:prstGeom>
            <a:ln w="3175">
              <a:solidFill>
                <a:srgbClr val="323C47"/>
              </a:solidFill>
            </a:ln>
          </p:spPr>
          <p:style>
            <a:lnRef idx="2">
              <a:schemeClr val="accent1"/>
            </a:lnRef>
            <a:fillRef idx="0">
              <a:schemeClr val="accent1"/>
            </a:fillRef>
            <a:effectRef idx="1">
              <a:schemeClr val="accent1"/>
            </a:effectRef>
            <a:fontRef idx="minor">
              <a:schemeClr val="tx1"/>
            </a:fontRef>
          </p:style>
        </p:cxnSp>
      </p:grpSp>
      <p:graphicFrame>
        <p:nvGraphicFramePr>
          <p:cNvPr id="3" name="Diagram 2"/>
          <p:cNvGraphicFramePr/>
          <p:nvPr>
            <p:extLst>
              <p:ext uri="{D42A27DB-BD31-4B8C-83A1-F6EECF244321}">
                <p14:modId xmlns:p14="http://schemas.microsoft.com/office/powerpoint/2010/main" val="1873433071"/>
              </p:ext>
            </p:extLst>
          </p:nvPr>
        </p:nvGraphicFramePr>
        <p:xfrm>
          <a:off x="396004" y="2213700"/>
          <a:ext cx="8443195"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106293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
            </a:r>
            <a:br>
              <a:rPr lang="en-US" dirty="0"/>
            </a:br>
            <a:r>
              <a:rPr lang="en-US" dirty="0"/>
              <a:t/>
            </a:r>
            <a:br>
              <a:rPr lang="en-US" dirty="0"/>
            </a:br>
            <a:endParaRPr lang="en-US" b="0" i="1" cap="none" dirty="0">
              <a:solidFill>
                <a:schemeClr val="tx1"/>
              </a:solidFill>
            </a:endParaRPr>
          </a:p>
        </p:txBody>
      </p:sp>
      <p:sp>
        <p:nvSpPr>
          <p:cNvPr id="4" name="Slide Number Placeholder 3"/>
          <p:cNvSpPr>
            <a:spLocks noGrp="1"/>
          </p:cNvSpPr>
          <p:nvPr>
            <p:ph type="sldNum" sz="quarter" idx="10"/>
          </p:nvPr>
        </p:nvSpPr>
        <p:spPr/>
        <p:txBody>
          <a:bodyPr/>
          <a:lstStyle/>
          <a:p>
            <a:fld id="{026A839D-8BA3-EB44-8091-71BB10A77D74}" type="slidenum">
              <a:rPr lang="en-US" smtClean="0"/>
              <a:pPr/>
              <a:t>14</a:t>
            </a:fld>
            <a:endParaRPr lang="en-US" dirty="0"/>
          </a:p>
        </p:txBody>
      </p:sp>
      <p:sp>
        <p:nvSpPr>
          <p:cNvPr id="5" name="Title 1"/>
          <p:cNvSpPr txBox="1">
            <a:spLocks/>
          </p:cNvSpPr>
          <p:nvPr/>
        </p:nvSpPr>
        <p:spPr>
          <a:xfrm>
            <a:off x="342900" y="0"/>
            <a:ext cx="8497860" cy="1584960"/>
          </a:xfrm>
          <a:prstGeom prst="rect">
            <a:avLst/>
          </a:prstGeom>
        </p:spPr>
        <p:txBody>
          <a:bodyPr vert="horz" lIns="91440" tIns="45720" rIns="91440" bIns="45720" rtlCol="0" anchor="ctr" anchorCtr="0">
            <a:noAutofit/>
          </a:bodyPr>
          <a:lstStyle>
            <a:lvl1pPr algn="l" defTabSz="457200" rtl="0" eaLnBrk="1" latinLnBrk="0" hangingPunct="1">
              <a:spcBef>
                <a:spcPct val="0"/>
              </a:spcBef>
              <a:buNone/>
              <a:defRPr sz="3800" b="1" i="0" kern="1200" cap="all" spc="100" baseline="0">
                <a:solidFill>
                  <a:srgbClr val="FFFFFF"/>
                </a:solidFill>
                <a:latin typeface="Arial"/>
                <a:ea typeface="+mj-ea"/>
                <a:cs typeface="Arial"/>
              </a:defRPr>
            </a:lvl1pPr>
          </a:lstStyle>
          <a:p>
            <a:r>
              <a:rPr lang="en-US" dirty="0"/>
              <a:t/>
            </a:r>
            <a:br>
              <a:rPr lang="en-US" dirty="0"/>
            </a:br>
            <a:r>
              <a:rPr lang="en-US" dirty="0"/>
              <a:t>Income level sensitivity</a:t>
            </a:r>
            <a:br>
              <a:rPr lang="en-US" dirty="0"/>
            </a:br>
            <a:endParaRPr lang="en-US" b="0" i="1" cap="none" dirty="0">
              <a:solidFill>
                <a:schemeClr val="tx1"/>
              </a:solidFill>
            </a:endParaRPr>
          </a:p>
        </p:txBody>
      </p:sp>
      <p:sp>
        <p:nvSpPr>
          <p:cNvPr id="6" name="Title 1"/>
          <p:cNvSpPr txBox="1">
            <a:spLocks/>
          </p:cNvSpPr>
          <p:nvPr/>
        </p:nvSpPr>
        <p:spPr>
          <a:xfrm>
            <a:off x="342900" y="1335577"/>
            <a:ext cx="8442325" cy="263238"/>
          </a:xfrm>
          <a:prstGeom prst="rect">
            <a:avLst/>
          </a:prstGeom>
        </p:spPr>
        <p:txBody>
          <a:bodyPr vert="horz" lIns="91440" tIns="45720" rIns="91440" bIns="45720" rtlCol="0" anchor="ctr" anchorCtr="0">
            <a:noAutofit/>
          </a:bodyPr>
          <a:lstStyle>
            <a:lvl1pPr algn="l" defTabSz="457200" rtl="0" eaLnBrk="1" latinLnBrk="0" hangingPunct="1">
              <a:spcBef>
                <a:spcPct val="0"/>
              </a:spcBef>
              <a:buNone/>
              <a:defRPr sz="3800" b="1" i="0" kern="1200" cap="all" spc="100" baseline="0">
                <a:solidFill>
                  <a:srgbClr val="FFFFFF"/>
                </a:solidFill>
                <a:latin typeface="Arial"/>
                <a:ea typeface="+mj-ea"/>
                <a:cs typeface="Arial"/>
              </a:defRPr>
            </a:lvl1pPr>
          </a:lstStyle>
          <a:p>
            <a:r>
              <a:rPr lang="en-US" dirty="0"/>
              <a:t/>
            </a:r>
            <a:br>
              <a:rPr lang="en-US" dirty="0"/>
            </a:br>
            <a:r>
              <a:rPr lang="en-US" sz="1800" dirty="0"/>
              <a:t>Equity portion = 0.1</a:t>
            </a:r>
            <a:r>
              <a:rPr lang="en-US" dirty="0"/>
              <a:t/>
            </a:r>
            <a:br>
              <a:rPr lang="en-US" dirty="0"/>
            </a:br>
            <a:endParaRPr lang="en-US" b="0" i="1" cap="none" dirty="0">
              <a:solidFill>
                <a:schemeClr val="tx1"/>
              </a:solidFill>
            </a:endParaRPr>
          </a:p>
        </p:txBody>
      </p:sp>
      <p:pic>
        <p:nvPicPr>
          <p:cNvPr id="7" name="Picture 6"/>
          <p:cNvPicPr>
            <a:picLocks/>
          </p:cNvPicPr>
          <p:nvPr/>
        </p:nvPicPr>
        <p:blipFill>
          <a:blip r:embed="rId2"/>
          <a:stretch>
            <a:fillRect/>
          </a:stretch>
        </p:blipFill>
        <p:spPr>
          <a:xfrm>
            <a:off x="794836" y="1639045"/>
            <a:ext cx="7545600" cy="4654800"/>
          </a:xfrm>
          <a:prstGeom prst="rect">
            <a:avLst/>
          </a:prstGeom>
        </p:spPr>
      </p:pic>
      <p:sp>
        <p:nvSpPr>
          <p:cNvPr id="3" name="TextBox 2"/>
          <p:cNvSpPr txBox="1"/>
          <p:nvPr/>
        </p:nvSpPr>
        <p:spPr>
          <a:xfrm>
            <a:off x="1634835" y="6222878"/>
            <a:ext cx="6942687" cy="498598"/>
          </a:xfrm>
          <a:prstGeom prst="rect">
            <a:avLst/>
          </a:prstGeom>
          <a:noFill/>
        </p:spPr>
        <p:txBody>
          <a:bodyPr wrap="square" rtlCol="0">
            <a:spAutoFit/>
          </a:bodyPr>
          <a:lstStyle/>
          <a:p>
            <a:pPr>
              <a:lnSpc>
                <a:spcPct val="120000"/>
              </a:lnSpc>
            </a:pPr>
            <a:r>
              <a:rPr lang="en-US" sz="1000" dirty="0" smtClean="0">
                <a:solidFill>
                  <a:srgbClr val="1B202F"/>
                </a:solidFill>
                <a:latin typeface="Arial" charset="0"/>
              </a:rPr>
              <a:t>Note: We quote the initial endowment from the yearly withdrawal of National Bureau of Labor Statistics $38,000/month</a:t>
            </a:r>
            <a:r>
              <a:rPr lang="en-US" sz="2200" b="1" dirty="0" smtClean="0">
                <a:solidFill>
                  <a:srgbClr val="1B202F"/>
                </a:solidFill>
                <a:latin typeface="Arial" charset="0"/>
              </a:rPr>
              <a:t> </a:t>
            </a:r>
          </a:p>
        </p:txBody>
      </p:sp>
    </p:spTree>
    <p:extLst>
      <p:ext uri="{BB962C8B-B14F-4D97-AF65-F5344CB8AC3E}">
        <p14:creationId xmlns:p14="http://schemas.microsoft.com/office/powerpoint/2010/main" val="9964701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
            </a:r>
            <a:br>
              <a:rPr lang="en-US" dirty="0"/>
            </a:br>
            <a:r>
              <a:rPr lang="en-US" dirty="0"/>
              <a:t/>
            </a:r>
            <a:br>
              <a:rPr lang="en-US" dirty="0"/>
            </a:br>
            <a:endParaRPr lang="en-US" b="0" i="1" cap="none" dirty="0">
              <a:solidFill>
                <a:schemeClr val="tx1"/>
              </a:solidFill>
            </a:endParaRPr>
          </a:p>
        </p:txBody>
      </p:sp>
      <p:sp>
        <p:nvSpPr>
          <p:cNvPr id="4" name="Slide Number Placeholder 3"/>
          <p:cNvSpPr>
            <a:spLocks noGrp="1"/>
          </p:cNvSpPr>
          <p:nvPr>
            <p:ph type="sldNum" sz="quarter" idx="10"/>
          </p:nvPr>
        </p:nvSpPr>
        <p:spPr/>
        <p:txBody>
          <a:bodyPr/>
          <a:lstStyle/>
          <a:p>
            <a:fld id="{026A839D-8BA3-EB44-8091-71BB10A77D74}" type="slidenum">
              <a:rPr lang="en-US" smtClean="0"/>
              <a:pPr/>
              <a:t>15</a:t>
            </a:fld>
            <a:endParaRPr lang="en-US" dirty="0"/>
          </a:p>
        </p:txBody>
      </p:sp>
      <p:sp>
        <p:nvSpPr>
          <p:cNvPr id="5" name="Title 1"/>
          <p:cNvSpPr txBox="1">
            <a:spLocks/>
          </p:cNvSpPr>
          <p:nvPr/>
        </p:nvSpPr>
        <p:spPr>
          <a:xfrm>
            <a:off x="342900" y="0"/>
            <a:ext cx="8497860" cy="1584960"/>
          </a:xfrm>
          <a:prstGeom prst="rect">
            <a:avLst/>
          </a:prstGeom>
        </p:spPr>
        <p:txBody>
          <a:bodyPr vert="horz" lIns="91440" tIns="45720" rIns="91440" bIns="45720" rtlCol="0" anchor="ctr" anchorCtr="0">
            <a:noAutofit/>
          </a:bodyPr>
          <a:lstStyle>
            <a:lvl1pPr algn="l" defTabSz="457200" rtl="0" eaLnBrk="1" latinLnBrk="0" hangingPunct="1">
              <a:spcBef>
                <a:spcPct val="0"/>
              </a:spcBef>
              <a:buNone/>
              <a:defRPr sz="3800" b="1" i="0" kern="1200" cap="all" spc="100" baseline="0">
                <a:solidFill>
                  <a:srgbClr val="FFFFFF"/>
                </a:solidFill>
                <a:latin typeface="Arial"/>
                <a:ea typeface="+mj-ea"/>
                <a:cs typeface="Arial"/>
              </a:defRPr>
            </a:lvl1pPr>
          </a:lstStyle>
          <a:p>
            <a:r>
              <a:rPr lang="en-US" dirty="0"/>
              <a:t/>
            </a:r>
            <a:br>
              <a:rPr lang="en-US" dirty="0"/>
            </a:br>
            <a:r>
              <a:rPr lang="en-US" dirty="0"/>
              <a:t>Income level sensitivity</a:t>
            </a:r>
            <a:br>
              <a:rPr lang="en-US" dirty="0"/>
            </a:br>
            <a:endParaRPr lang="en-US" b="0" i="1" cap="none" dirty="0">
              <a:solidFill>
                <a:schemeClr val="tx1"/>
              </a:solidFill>
            </a:endParaRPr>
          </a:p>
        </p:txBody>
      </p:sp>
      <p:sp>
        <p:nvSpPr>
          <p:cNvPr id="6" name="Title 1"/>
          <p:cNvSpPr txBox="1">
            <a:spLocks/>
          </p:cNvSpPr>
          <p:nvPr/>
        </p:nvSpPr>
        <p:spPr>
          <a:xfrm>
            <a:off x="342900" y="1335577"/>
            <a:ext cx="8442325" cy="263238"/>
          </a:xfrm>
          <a:prstGeom prst="rect">
            <a:avLst/>
          </a:prstGeom>
        </p:spPr>
        <p:txBody>
          <a:bodyPr vert="horz" lIns="91440" tIns="45720" rIns="91440" bIns="45720" rtlCol="0" anchor="ctr" anchorCtr="0">
            <a:noAutofit/>
          </a:bodyPr>
          <a:lstStyle>
            <a:lvl1pPr algn="l" defTabSz="457200" rtl="0" eaLnBrk="1" latinLnBrk="0" hangingPunct="1">
              <a:spcBef>
                <a:spcPct val="0"/>
              </a:spcBef>
              <a:buNone/>
              <a:defRPr sz="3800" b="1" i="0" kern="1200" cap="all" spc="100" baseline="0">
                <a:solidFill>
                  <a:srgbClr val="FFFFFF"/>
                </a:solidFill>
                <a:latin typeface="Arial"/>
                <a:ea typeface="+mj-ea"/>
                <a:cs typeface="Arial"/>
              </a:defRPr>
            </a:lvl1pPr>
          </a:lstStyle>
          <a:p>
            <a:r>
              <a:rPr lang="en-US" dirty="0"/>
              <a:t/>
            </a:r>
            <a:br>
              <a:rPr lang="en-US" dirty="0"/>
            </a:br>
            <a:r>
              <a:rPr lang="en-US" sz="1800" dirty="0"/>
              <a:t>Equity portion = 0.3</a:t>
            </a:r>
            <a:r>
              <a:rPr lang="en-US" dirty="0"/>
              <a:t/>
            </a:r>
            <a:br>
              <a:rPr lang="en-US" dirty="0"/>
            </a:br>
            <a:endParaRPr lang="en-US" b="0" i="1" cap="none" dirty="0">
              <a:solidFill>
                <a:schemeClr val="tx1"/>
              </a:solidFill>
            </a:endParaRPr>
          </a:p>
        </p:txBody>
      </p:sp>
      <p:pic>
        <p:nvPicPr>
          <p:cNvPr id="7" name="Picture 6"/>
          <p:cNvPicPr>
            <a:picLocks noChangeAspect="1"/>
          </p:cNvPicPr>
          <p:nvPr/>
        </p:nvPicPr>
        <p:blipFill>
          <a:blip r:embed="rId2"/>
          <a:stretch>
            <a:fillRect/>
          </a:stretch>
        </p:blipFill>
        <p:spPr>
          <a:xfrm>
            <a:off x="800100" y="1640381"/>
            <a:ext cx="7540336" cy="4653464"/>
          </a:xfrm>
          <a:prstGeom prst="rect">
            <a:avLst/>
          </a:prstGeom>
        </p:spPr>
      </p:pic>
    </p:spTree>
    <p:extLst>
      <p:ext uri="{BB962C8B-B14F-4D97-AF65-F5344CB8AC3E}">
        <p14:creationId xmlns:p14="http://schemas.microsoft.com/office/powerpoint/2010/main" val="2824676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
            </a:r>
            <a:br>
              <a:rPr lang="en-US" dirty="0"/>
            </a:br>
            <a:r>
              <a:rPr lang="en-US" dirty="0"/>
              <a:t/>
            </a:r>
            <a:br>
              <a:rPr lang="en-US" dirty="0"/>
            </a:br>
            <a:endParaRPr lang="en-US" b="0" i="1" cap="none" dirty="0">
              <a:solidFill>
                <a:schemeClr val="tx1"/>
              </a:solidFill>
            </a:endParaRPr>
          </a:p>
        </p:txBody>
      </p:sp>
      <p:sp>
        <p:nvSpPr>
          <p:cNvPr id="4" name="Slide Number Placeholder 3"/>
          <p:cNvSpPr>
            <a:spLocks noGrp="1"/>
          </p:cNvSpPr>
          <p:nvPr>
            <p:ph type="sldNum" sz="quarter" idx="10"/>
          </p:nvPr>
        </p:nvSpPr>
        <p:spPr/>
        <p:txBody>
          <a:bodyPr/>
          <a:lstStyle/>
          <a:p>
            <a:fld id="{026A839D-8BA3-EB44-8091-71BB10A77D74}" type="slidenum">
              <a:rPr lang="en-US" smtClean="0"/>
              <a:pPr/>
              <a:t>16</a:t>
            </a:fld>
            <a:endParaRPr lang="en-US" dirty="0"/>
          </a:p>
        </p:txBody>
      </p:sp>
      <p:sp>
        <p:nvSpPr>
          <p:cNvPr id="5" name="Title 1"/>
          <p:cNvSpPr txBox="1">
            <a:spLocks/>
          </p:cNvSpPr>
          <p:nvPr/>
        </p:nvSpPr>
        <p:spPr>
          <a:xfrm>
            <a:off x="342900" y="0"/>
            <a:ext cx="8497860" cy="1584960"/>
          </a:xfrm>
          <a:prstGeom prst="rect">
            <a:avLst/>
          </a:prstGeom>
        </p:spPr>
        <p:txBody>
          <a:bodyPr vert="horz" lIns="91440" tIns="45720" rIns="91440" bIns="45720" rtlCol="0" anchor="ctr" anchorCtr="0">
            <a:noAutofit/>
          </a:bodyPr>
          <a:lstStyle>
            <a:lvl1pPr algn="l" defTabSz="457200" rtl="0" eaLnBrk="1" latinLnBrk="0" hangingPunct="1">
              <a:spcBef>
                <a:spcPct val="0"/>
              </a:spcBef>
              <a:buNone/>
              <a:defRPr sz="3800" b="1" i="0" kern="1200" cap="all" spc="100" baseline="0">
                <a:solidFill>
                  <a:srgbClr val="FFFFFF"/>
                </a:solidFill>
                <a:latin typeface="Arial"/>
                <a:ea typeface="+mj-ea"/>
                <a:cs typeface="Arial"/>
              </a:defRPr>
            </a:lvl1pPr>
          </a:lstStyle>
          <a:p>
            <a:r>
              <a:rPr lang="en-US" dirty="0"/>
              <a:t/>
            </a:r>
            <a:br>
              <a:rPr lang="en-US" dirty="0"/>
            </a:br>
            <a:r>
              <a:rPr lang="en-US" dirty="0"/>
              <a:t>Income level sensitivity</a:t>
            </a:r>
            <a:br>
              <a:rPr lang="en-US" dirty="0"/>
            </a:br>
            <a:endParaRPr lang="en-US" b="0" i="1" cap="none" dirty="0">
              <a:solidFill>
                <a:schemeClr val="tx1"/>
              </a:solidFill>
            </a:endParaRPr>
          </a:p>
        </p:txBody>
      </p:sp>
      <p:sp>
        <p:nvSpPr>
          <p:cNvPr id="6" name="Title 1"/>
          <p:cNvSpPr txBox="1">
            <a:spLocks/>
          </p:cNvSpPr>
          <p:nvPr/>
        </p:nvSpPr>
        <p:spPr>
          <a:xfrm>
            <a:off x="342900" y="1335577"/>
            <a:ext cx="8442325" cy="263238"/>
          </a:xfrm>
          <a:prstGeom prst="rect">
            <a:avLst/>
          </a:prstGeom>
        </p:spPr>
        <p:txBody>
          <a:bodyPr vert="horz" lIns="91440" tIns="45720" rIns="91440" bIns="45720" rtlCol="0" anchor="ctr" anchorCtr="0">
            <a:noAutofit/>
          </a:bodyPr>
          <a:lstStyle>
            <a:lvl1pPr algn="l" defTabSz="457200" rtl="0" eaLnBrk="1" latinLnBrk="0" hangingPunct="1">
              <a:spcBef>
                <a:spcPct val="0"/>
              </a:spcBef>
              <a:buNone/>
              <a:defRPr sz="3800" b="1" i="0" kern="1200" cap="all" spc="100" baseline="0">
                <a:solidFill>
                  <a:srgbClr val="FFFFFF"/>
                </a:solidFill>
                <a:latin typeface="Arial"/>
                <a:ea typeface="+mj-ea"/>
                <a:cs typeface="Arial"/>
              </a:defRPr>
            </a:lvl1pPr>
          </a:lstStyle>
          <a:p>
            <a:r>
              <a:rPr lang="en-US" dirty="0"/>
              <a:t/>
            </a:r>
            <a:br>
              <a:rPr lang="en-US" dirty="0"/>
            </a:br>
            <a:r>
              <a:rPr lang="en-US" sz="1800" dirty="0"/>
              <a:t>Equity portion = 0.6</a:t>
            </a:r>
            <a:r>
              <a:rPr lang="en-US" dirty="0"/>
              <a:t/>
            </a:r>
            <a:br>
              <a:rPr lang="en-US" dirty="0"/>
            </a:br>
            <a:endParaRPr lang="en-US" b="0" i="1" cap="none" dirty="0">
              <a:solidFill>
                <a:schemeClr val="tx1"/>
              </a:solidFill>
            </a:endParaRPr>
          </a:p>
        </p:txBody>
      </p:sp>
      <p:pic>
        <p:nvPicPr>
          <p:cNvPr id="7" name="Picture 6"/>
          <p:cNvPicPr>
            <a:picLocks/>
          </p:cNvPicPr>
          <p:nvPr/>
        </p:nvPicPr>
        <p:blipFill>
          <a:blip r:embed="rId2"/>
          <a:stretch>
            <a:fillRect/>
          </a:stretch>
        </p:blipFill>
        <p:spPr>
          <a:xfrm>
            <a:off x="794836" y="1639045"/>
            <a:ext cx="7545600" cy="4654800"/>
          </a:xfrm>
          <a:prstGeom prst="rect">
            <a:avLst/>
          </a:prstGeom>
        </p:spPr>
      </p:pic>
    </p:spTree>
    <p:extLst>
      <p:ext uri="{BB962C8B-B14F-4D97-AF65-F5344CB8AC3E}">
        <p14:creationId xmlns:p14="http://schemas.microsoft.com/office/powerpoint/2010/main" val="10000646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
            </a:r>
            <a:br>
              <a:rPr lang="en-US" dirty="0"/>
            </a:br>
            <a:r>
              <a:rPr lang="en-US" dirty="0"/>
              <a:t/>
            </a:r>
            <a:br>
              <a:rPr lang="en-US" dirty="0"/>
            </a:br>
            <a:endParaRPr lang="en-US" b="0" i="1" cap="none" dirty="0">
              <a:solidFill>
                <a:schemeClr val="tx1"/>
              </a:solidFill>
            </a:endParaRPr>
          </a:p>
        </p:txBody>
      </p:sp>
      <p:sp>
        <p:nvSpPr>
          <p:cNvPr id="4" name="Slide Number Placeholder 3"/>
          <p:cNvSpPr>
            <a:spLocks noGrp="1"/>
          </p:cNvSpPr>
          <p:nvPr>
            <p:ph type="sldNum" sz="quarter" idx="10"/>
          </p:nvPr>
        </p:nvSpPr>
        <p:spPr/>
        <p:txBody>
          <a:bodyPr/>
          <a:lstStyle/>
          <a:p>
            <a:fld id="{026A839D-8BA3-EB44-8091-71BB10A77D74}" type="slidenum">
              <a:rPr lang="en-US" smtClean="0"/>
              <a:pPr/>
              <a:t>17</a:t>
            </a:fld>
            <a:endParaRPr lang="en-US" dirty="0"/>
          </a:p>
        </p:txBody>
      </p:sp>
      <p:sp>
        <p:nvSpPr>
          <p:cNvPr id="5" name="Title 1"/>
          <p:cNvSpPr txBox="1">
            <a:spLocks/>
          </p:cNvSpPr>
          <p:nvPr/>
        </p:nvSpPr>
        <p:spPr>
          <a:xfrm>
            <a:off x="342900" y="0"/>
            <a:ext cx="8497860" cy="1584960"/>
          </a:xfrm>
          <a:prstGeom prst="rect">
            <a:avLst/>
          </a:prstGeom>
        </p:spPr>
        <p:txBody>
          <a:bodyPr vert="horz" lIns="91440" tIns="45720" rIns="91440" bIns="45720" rtlCol="0" anchor="ctr" anchorCtr="0">
            <a:noAutofit/>
          </a:bodyPr>
          <a:lstStyle>
            <a:lvl1pPr algn="l" defTabSz="457200" rtl="0" eaLnBrk="1" latinLnBrk="0" hangingPunct="1">
              <a:spcBef>
                <a:spcPct val="0"/>
              </a:spcBef>
              <a:buNone/>
              <a:defRPr sz="3800" b="1" i="0" kern="1200" cap="all" spc="100" baseline="0">
                <a:solidFill>
                  <a:srgbClr val="FFFFFF"/>
                </a:solidFill>
                <a:latin typeface="Arial"/>
                <a:ea typeface="+mj-ea"/>
                <a:cs typeface="Arial"/>
              </a:defRPr>
            </a:lvl1pPr>
          </a:lstStyle>
          <a:p>
            <a:r>
              <a:rPr lang="en-US" dirty="0"/>
              <a:t/>
            </a:r>
            <a:br>
              <a:rPr lang="en-US" dirty="0"/>
            </a:br>
            <a:r>
              <a:rPr lang="en-US" dirty="0"/>
              <a:t>Coverage </a:t>
            </a:r>
            <a:r>
              <a:rPr lang="en-US"/>
              <a:t>ratio distribution</a:t>
            </a:r>
            <a:r>
              <a:rPr lang="en-US" dirty="0"/>
              <a:t/>
            </a:r>
            <a:br>
              <a:rPr lang="en-US" dirty="0"/>
            </a:br>
            <a:endParaRPr lang="en-US" b="0" i="1" cap="none" dirty="0">
              <a:solidFill>
                <a:schemeClr val="tx1"/>
              </a:solidFill>
            </a:endParaRPr>
          </a:p>
        </p:txBody>
      </p:sp>
      <p:graphicFrame>
        <p:nvGraphicFramePr>
          <p:cNvPr id="3" name="Table 2"/>
          <p:cNvGraphicFramePr>
            <a:graphicFrameLocks noGrp="1"/>
          </p:cNvGraphicFramePr>
          <p:nvPr>
            <p:extLst>
              <p:ext uri="{D42A27DB-BD31-4B8C-83A1-F6EECF244321}">
                <p14:modId xmlns:p14="http://schemas.microsoft.com/office/powerpoint/2010/main" val="3862009733"/>
              </p:ext>
            </p:extLst>
          </p:nvPr>
        </p:nvGraphicFramePr>
        <p:xfrm>
          <a:off x="342899" y="1667597"/>
          <a:ext cx="8442323" cy="4425933"/>
        </p:xfrm>
        <a:graphic>
          <a:graphicData uri="http://schemas.openxmlformats.org/drawingml/2006/table">
            <a:tbl>
              <a:tblPr firstRow="1" bandRow="1">
                <a:tableStyleId>{5C22544A-7EE6-4342-B048-85BDC9FD1C3A}</a:tableStyleId>
              </a:tblPr>
              <a:tblGrid>
                <a:gridCol w="336723">
                  <a:extLst>
                    <a:ext uri="{9D8B030D-6E8A-4147-A177-3AD203B41FA5}">
                      <a16:colId xmlns="" xmlns:a16="http://schemas.microsoft.com/office/drawing/2014/main" val="20000"/>
                    </a:ext>
                  </a:extLst>
                </a:gridCol>
                <a:gridCol w="630194">
                  <a:extLst>
                    <a:ext uri="{9D8B030D-6E8A-4147-A177-3AD203B41FA5}">
                      <a16:colId xmlns="" xmlns:a16="http://schemas.microsoft.com/office/drawing/2014/main" val="20001"/>
                    </a:ext>
                  </a:extLst>
                </a:gridCol>
                <a:gridCol w="2491802">
                  <a:extLst>
                    <a:ext uri="{9D8B030D-6E8A-4147-A177-3AD203B41FA5}">
                      <a16:colId xmlns="" xmlns:a16="http://schemas.microsoft.com/office/drawing/2014/main" val="20002"/>
                    </a:ext>
                  </a:extLst>
                </a:gridCol>
                <a:gridCol w="2491802">
                  <a:extLst>
                    <a:ext uri="{9D8B030D-6E8A-4147-A177-3AD203B41FA5}">
                      <a16:colId xmlns="" xmlns:a16="http://schemas.microsoft.com/office/drawing/2014/main" val="20003"/>
                    </a:ext>
                  </a:extLst>
                </a:gridCol>
                <a:gridCol w="2491802">
                  <a:extLst>
                    <a:ext uri="{9D8B030D-6E8A-4147-A177-3AD203B41FA5}">
                      <a16:colId xmlns="" xmlns:a16="http://schemas.microsoft.com/office/drawing/2014/main" val="20004"/>
                    </a:ext>
                  </a:extLst>
                </a:gridCol>
              </a:tblGrid>
              <a:tr h="298340">
                <a:tc>
                  <a:txBody>
                    <a:bodyPr/>
                    <a:lstStyle/>
                    <a:p>
                      <a:endParaRPr lang="en-US" sz="1400" dirty="0">
                        <a:solidFill>
                          <a:srgbClr val="FFFFFF"/>
                        </a:solidFill>
                      </a:endParaRPr>
                    </a:p>
                  </a:txBody>
                  <a:tcPr>
                    <a:lnL w="12700" cmpd="sng">
                      <a:noFill/>
                    </a:lnL>
                    <a:lnR w="12700" cmpd="sng">
                      <a:noFill/>
                    </a:lnR>
                    <a:lnT w="12700" cap="flat" cmpd="sng" algn="ctr">
                      <a:noFill/>
                      <a:prstDash val="solid"/>
                      <a:round/>
                      <a:headEnd type="none" w="med" len="med"/>
                      <a:tailEnd type="none" w="med" len="med"/>
                    </a:lnT>
                    <a:lnB w="38100" cmpd="sng">
                      <a:noFill/>
                    </a:lnB>
                    <a:lnTlToBr w="12700" cmpd="sng">
                      <a:noFill/>
                      <a:prstDash val="solid"/>
                    </a:lnTlToBr>
                    <a:lnBlToTr w="12700" cmpd="sng">
                      <a:noFill/>
                      <a:prstDash val="solid"/>
                    </a:lnBlToTr>
                    <a:solidFill>
                      <a:srgbClr val="A42036"/>
                    </a:solidFill>
                  </a:tcPr>
                </a:tc>
                <a:tc>
                  <a:txBody>
                    <a:bodyPr/>
                    <a:lstStyle/>
                    <a:p>
                      <a:endParaRPr lang="en-US" sz="1400" dirty="0">
                        <a:solidFill>
                          <a:srgbClr val="FFFFFF"/>
                        </a:solidFill>
                      </a:endParaRPr>
                    </a:p>
                  </a:txBody>
                  <a:tcPr>
                    <a:lnL w="12700" cmpd="sng">
                      <a:noFill/>
                    </a:lnL>
                    <a:lnR w="12700" cmpd="sng">
                      <a:noFill/>
                    </a:lnR>
                    <a:lnT w="12700" cap="flat" cmpd="sng" algn="ctr">
                      <a:noFill/>
                      <a:prstDash val="solid"/>
                      <a:round/>
                      <a:headEnd type="none" w="med" len="med"/>
                      <a:tailEnd type="none" w="med" len="med"/>
                    </a:lnT>
                    <a:lnB w="38100" cmpd="sng">
                      <a:noFill/>
                    </a:lnB>
                    <a:lnTlToBr w="12700" cmpd="sng">
                      <a:noFill/>
                      <a:prstDash val="solid"/>
                    </a:lnTlToBr>
                    <a:lnBlToTr w="12700" cmpd="sng">
                      <a:noFill/>
                      <a:prstDash val="solid"/>
                    </a:lnBlToTr>
                    <a:solidFill>
                      <a:srgbClr val="A42036"/>
                    </a:solidFill>
                  </a:tcPr>
                </a:tc>
                <a:tc gridSpan="3">
                  <a:txBody>
                    <a:bodyPr/>
                    <a:lstStyle/>
                    <a:p>
                      <a:pPr algn="ctr"/>
                      <a:r>
                        <a:rPr lang="en-US" sz="1400" dirty="0" err="1">
                          <a:solidFill>
                            <a:srgbClr val="FFFFFF"/>
                          </a:solidFill>
                        </a:rPr>
                        <a:t>Glidepath</a:t>
                      </a:r>
                      <a:endParaRPr lang="en-US" sz="1400" dirty="0">
                        <a:solidFill>
                          <a:srgbClr val="FFFFFF"/>
                        </a:solidFill>
                      </a:endParaRPr>
                    </a:p>
                  </a:txBody>
                  <a:tcPr>
                    <a:lnL w="12700" cmpd="sng">
                      <a:noFill/>
                    </a:lnL>
                    <a:lnR w="12700" cmpd="sng">
                      <a:noFill/>
                    </a:lnR>
                    <a:lnT w="12700" cap="flat" cmpd="sng" algn="ctr">
                      <a:noFill/>
                      <a:prstDash val="solid"/>
                      <a:round/>
                      <a:headEnd type="none" w="med" len="med"/>
                      <a:tailEnd type="none" w="med" len="med"/>
                    </a:lnT>
                    <a:lnB w="38100" cmpd="sng">
                      <a:noFill/>
                    </a:lnB>
                    <a:lnTlToBr w="12700" cmpd="sng">
                      <a:noFill/>
                      <a:prstDash val="solid"/>
                    </a:lnTlToBr>
                    <a:lnBlToTr w="12700" cmpd="sng">
                      <a:noFill/>
                      <a:prstDash val="solid"/>
                    </a:lnBlToTr>
                    <a:solidFill>
                      <a:srgbClr val="A42036"/>
                    </a:solidFill>
                  </a:tcPr>
                </a:tc>
                <a:tc hMerge="1">
                  <a:txBody>
                    <a:bodyPr/>
                    <a:lstStyle/>
                    <a:p>
                      <a:endParaRPr lang="en-US" sz="1400" dirty="0">
                        <a:solidFill>
                          <a:srgbClr val="323C47"/>
                        </a:solidFill>
                      </a:endParaRPr>
                    </a:p>
                  </a:txBody>
                  <a:tcPr>
                    <a:lnT w="12700" cap="flat" cmpd="sng" algn="ctr">
                      <a:solidFill>
                        <a:schemeClr val="bg1"/>
                      </a:solidFill>
                      <a:prstDash val="solid"/>
                      <a:round/>
                      <a:headEnd type="none" w="med" len="med"/>
                      <a:tailEnd type="none" w="med" len="med"/>
                    </a:lnT>
                    <a:noFill/>
                  </a:tcPr>
                </a:tc>
                <a:tc hMerge="1">
                  <a:txBody>
                    <a:bodyPr/>
                    <a:lstStyle/>
                    <a:p>
                      <a:endParaRPr lang="en-US" sz="1400" dirty="0">
                        <a:solidFill>
                          <a:srgbClr val="323C47"/>
                        </a:solidFill>
                      </a:endParaRPr>
                    </a:p>
                  </a:txBody>
                  <a:tcPr>
                    <a:lnT w="12700" cap="flat" cmpd="sng" algn="ctr">
                      <a:solidFill>
                        <a:schemeClr val="bg1"/>
                      </a:solidFill>
                      <a:prstDash val="solid"/>
                      <a:round/>
                      <a:headEnd type="none" w="med" len="med"/>
                      <a:tailEnd type="none" w="med" len="med"/>
                    </a:lnT>
                    <a:noFill/>
                  </a:tcPr>
                </a:tc>
                <a:extLst>
                  <a:ext uri="{0D108BD9-81ED-4DB2-BD59-A6C34878D82A}">
                    <a16:rowId xmlns="" xmlns:a16="http://schemas.microsoft.com/office/drawing/2014/main" val="10000"/>
                  </a:ext>
                </a:extLst>
              </a:tr>
              <a:tr h="298340">
                <a:tc>
                  <a:txBody>
                    <a:bodyPr/>
                    <a:lstStyle/>
                    <a:p>
                      <a:endParaRPr lang="en-US" sz="1400">
                        <a:solidFill>
                          <a:srgbClr val="FFFFFF"/>
                        </a:solidFill>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A42036"/>
                    </a:solidFill>
                  </a:tcPr>
                </a:tc>
                <a:tc>
                  <a:txBody>
                    <a:bodyPr/>
                    <a:lstStyle/>
                    <a:p>
                      <a:endParaRPr lang="en-US" sz="1400" dirty="0">
                        <a:solidFill>
                          <a:srgbClr val="FFFFFF"/>
                        </a:solidFill>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A42036"/>
                    </a:solidFill>
                  </a:tcPr>
                </a:tc>
                <a:tc>
                  <a:txBody>
                    <a:bodyPr/>
                    <a:lstStyle/>
                    <a:p>
                      <a:r>
                        <a:rPr lang="en-US" sz="1400" dirty="0">
                          <a:solidFill>
                            <a:srgbClr val="FFFFFF"/>
                          </a:solidFill>
                        </a:rPr>
                        <a:t>Conservative (Equity</a:t>
                      </a:r>
                      <a:r>
                        <a:rPr lang="en-US" sz="1400" baseline="0" dirty="0">
                          <a:solidFill>
                            <a:srgbClr val="FFFFFF"/>
                          </a:solidFill>
                        </a:rPr>
                        <a:t> = 0.1)</a:t>
                      </a:r>
                      <a:endParaRPr lang="en-US" sz="1400" dirty="0">
                        <a:solidFill>
                          <a:srgbClr val="FFFFFF"/>
                        </a:solidFill>
                      </a:endParaRPr>
                    </a:p>
                  </a:txBody>
                  <a:tcPr>
                    <a:lnL w="12700" cmpd="sng">
                      <a:noFill/>
                    </a:lnL>
                    <a:lnR w="12700" cmpd="sng">
                      <a:noFill/>
                    </a:lnR>
                    <a:lnT w="38100" cmpd="sng">
                      <a:noFill/>
                    </a:lnT>
                    <a:lnB w="3175" cap="flat" cmpd="sng" algn="ctr">
                      <a:noFill/>
                      <a:prstDash val="sysDot"/>
                      <a:round/>
                      <a:headEnd type="none" w="med" len="med"/>
                      <a:tailEnd type="none" w="med" len="med"/>
                    </a:lnB>
                    <a:lnTlToBr w="12700" cmpd="sng">
                      <a:noFill/>
                      <a:prstDash val="solid"/>
                    </a:lnTlToBr>
                    <a:lnBlToTr w="12700" cmpd="sng">
                      <a:noFill/>
                      <a:prstDash val="solid"/>
                    </a:lnBlToTr>
                    <a:solidFill>
                      <a:srgbClr val="A42036"/>
                    </a:solidFill>
                  </a:tcPr>
                </a:tc>
                <a:tc>
                  <a:txBody>
                    <a:bodyPr/>
                    <a:lstStyle/>
                    <a:p>
                      <a:r>
                        <a:rPr lang="en-US" sz="1400" dirty="0">
                          <a:solidFill>
                            <a:srgbClr val="FFFFFF"/>
                          </a:solidFill>
                        </a:rPr>
                        <a:t>Moderate (Equity = 0.3)</a:t>
                      </a:r>
                    </a:p>
                  </a:txBody>
                  <a:tcPr>
                    <a:lnL w="12700" cmpd="sng">
                      <a:noFill/>
                    </a:lnL>
                    <a:lnR w="12700" cmpd="sng">
                      <a:noFill/>
                    </a:lnR>
                    <a:lnT w="38100" cmpd="sng">
                      <a:noFill/>
                    </a:lnT>
                    <a:lnB w="3175" cap="flat" cmpd="sng" algn="ctr">
                      <a:noFill/>
                      <a:prstDash val="sysDot"/>
                      <a:round/>
                      <a:headEnd type="none" w="med" len="med"/>
                      <a:tailEnd type="none" w="med" len="med"/>
                    </a:lnB>
                    <a:lnTlToBr w="12700" cmpd="sng">
                      <a:noFill/>
                      <a:prstDash val="solid"/>
                    </a:lnTlToBr>
                    <a:lnBlToTr w="12700" cmpd="sng">
                      <a:noFill/>
                      <a:prstDash val="solid"/>
                    </a:lnBlToTr>
                    <a:solidFill>
                      <a:srgbClr val="A42036"/>
                    </a:solidFill>
                  </a:tcPr>
                </a:tc>
                <a:tc>
                  <a:txBody>
                    <a:bodyPr/>
                    <a:lstStyle/>
                    <a:p>
                      <a:r>
                        <a:rPr lang="en-US" sz="1400" dirty="0">
                          <a:solidFill>
                            <a:srgbClr val="FFFFFF"/>
                          </a:solidFill>
                        </a:rPr>
                        <a:t>Aggressive (Equity = 0.6)</a:t>
                      </a:r>
                    </a:p>
                  </a:txBody>
                  <a:tcPr>
                    <a:lnL w="12700" cmpd="sng">
                      <a:noFill/>
                    </a:lnL>
                    <a:lnR w="12700" cmpd="sng">
                      <a:noFill/>
                    </a:lnR>
                    <a:lnT w="38100" cmpd="sng">
                      <a:noFill/>
                    </a:lnT>
                    <a:lnB w="3175" cap="flat" cmpd="sng" algn="ctr">
                      <a:noFill/>
                      <a:prstDash val="sysDot"/>
                      <a:round/>
                      <a:headEnd type="none" w="med" len="med"/>
                      <a:tailEnd type="none" w="med" len="med"/>
                    </a:lnB>
                    <a:lnTlToBr w="12700" cmpd="sng">
                      <a:noFill/>
                      <a:prstDash val="solid"/>
                    </a:lnTlToBr>
                    <a:lnBlToTr w="12700" cmpd="sng">
                      <a:noFill/>
                      <a:prstDash val="solid"/>
                    </a:lnBlToTr>
                    <a:solidFill>
                      <a:srgbClr val="A42036"/>
                    </a:solidFill>
                  </a:tcPr>
                </a:tc>
                <a:extLst>
                  <a:ext uri="{0D108BD9-81ED-4DB2-BD59-A6C34878D82A}">
                    <a16:rowId xmlns="" xmlns:a16="http://schemas.microsoft.com/office/drawing/2014/main" val="10001"/>
                  </a:ext>
                </a:extLst>
              </a:tr>
              <a:tr h="1272111">
                <a:tc rowSpan="3">
                  <a:txBody>
                    <a:bodyPr/>
                    <a:lstStyle/>
                    <a:p>
                      <a:pPr algn="ctr"/>
                      <a:r>
                        <a:rPr lang="en-US" sz="1400" b="1" dirty="0">
                          <a:solidFill>
                            <a:srgbClr val="FFFFFF"/>
                          </a:solidFill>
                        </a:rPr>
                        <a:t>Timing bad return</a:t>
                      </a:r>
                    </a:p>
                  </a:txBody>
                  <a:tcPr vert="vert270">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r>
                        <a:rPr lang="en-US" sz="1400" dirty="0">
                          <a:solidFill>
                            <a:srgbClr val="FFFFFF"/>
                          </a:solidFill>
                        </a:rPr>
                        <a:t>Late</a:t>
                      </a:r>
                    </a:p>
                    <a:p>
                      <a:r>
                        <a:rPr lang="en-US" sz="1400" dirty="0">
                          <a:solidFill>
                            <a:srgbClr val="FFFFFF"/>
                          </a:solidFill>
                        </a:rPr>
                        <a:t>(SORR</a:t>
                      </a:r>
                      <a:r>
                        <a:rPr lang="en-US" sz="1400" baseline="0" dirty="0">
                          <a:solidFill>
                            <a:srgbClr val="FFFFFF"/>
                          </a:solidFill>
                        </a:rPr>
                        <a:t> = 0.3)</a:t>
                      </a:r>
                      <a:endParaRPr lang="en-US" sz="1400" dirty="0">
                        <a:solidFill>
                          <a:srgbClr val="FFFFFF"/>
                        </a:solidFill>
                      </a:endParaRPr>
                    </a:p>
                  </a:txBody>
                  <a:tcPr vert="vert270">
                    <a:lnL w="12700" cmpd="sng">
                      <a:noFill/>
                    </a:lnL>
                    <a:lnR w="3175" cap="flat" cmpd="sng" algn="ctr">
                      <a:noFill/>
                      <a:prstDash val="sysDot"/>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endParaRPr lang="en-US" sz="1400" dirty="0">
                        <a:solidFill>
                          <a:srgbClr val="323C47"/>
                        </a:solidFill>
                      </a:endParaRPr>
                    </a:p>
                  </a:txBody>
                  <a:tcPr>
                    <a:lnL w="3175" cap="flat" cmpd="sng" algn="ctr">
                      <a:noFill/>
                      <a:prstDash val="sysDot"/>
                      <a:round/>
                      <a:headEnd type="none" w="med" len="med"/>
                      <a:tailEnd type="none" w="med" len="med"/>
                    </a:lnL>
                    <a:lnR w="9525" cap="flat" cmpd="sng" algn="ctr">
                      <a:solidFill>
                        <a:srgbClr val="323C47"/>
                      </a:solidFill>
                      <a:prstDash val="sysDot"/>
                      <a:round/>
                      <a:headEnd type="none" w="med" len="med"/>
                      <a:tailEnd type="none" w="med" len="med"/>
                    </a:lnR>
                    <a:lnT w="3175" cap="flat" cmpd="sng" algn="ctr">
                      <a:no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1400" dirty="0">
                        <a:solidFill>
                          <a:srgbClr val="323C47"/>
                        </a:solidFill>
                      </a:endParaRPr>
                    </a:p>
                  </a:txBody>
                  <a:tcP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3175" cap="flat" cmpd="sng" algn="ctr">
                      <a:no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1400" dirty="0">
                        <a:solidFill>
                          <a:srgbClr val="323C47"/>
                        </a:solidFill>
                      </a:endParaRPr>
                    </a:p>
                  </a:txBody>
                  <a:tcPr>
                    <a:lnL w="9525" cap="flat" cmpd="sng" algn="ctr">
                      <a:solidFill>
                        <a:srgbClr val="323C47"/>
                      </a:solidFill>
                      <a:prstDash val="sysDot"/>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2"/>
                  </a:ext>
                </a:extLst>
              </a:tr>
              <a:tr h="1272111">
                <a:tc vMerge="1">
                  <a:txBody>
                    <a:bodyPr/>
                    <a:lstStyle/>
                    <a:p>
                      <a:endParaRPr lang="en-US" sz="1400" dirty="0">
                        <a:solidFill>
                          <a:srgbClr val="323C47"/>
                        </a:solidFill>
                      </a:endParaRPr>
                    </a:p>
                  </a:txBody>
                  <a:tcPr vert="vert270">
                    <a:noFill/>
                  </a:tcPr>
                </a:tc>
                <a:tc>
                  <a:txBody>
                    <a:bodyPr/>
                    <a:lstStyle/>
                    <a:p>
                      <a:r>
                        <a:rPr lang="en-US" sz="1400" dirty="0">
                          <a:solidFill>
                            <a:srgbClr val="FFFFFF"/>
                          </a:solidFill>
                        </a:rPr>
                        <a:t>Random</a:t>
                      </a:r>
                    </a:p>
                    <a:p>
                      <a:r>
                        <a:rPr lang="en-US" sz="1400" dirty="0">
                          <a:solidFill>
                            <a:srgbClr val="FFFFFF"/>
                          </a:solidFill>
                        </a:rPr>
                        <a:t>(SORR = 0.5)</a:t>
                      </a:r>
                    </a:p>
                  </a:txBody>
                  <a:tcPr vert="vert270">
                    <a:lnL w="12700" cmpd="sng">
                      <a:noFill/>
                    </a:lnL>
                    <a:lnR w="3175" cap="flat" cmpd="sng" algn="ctr">
                      <a:noFill/>
                      <a:prstDash val="sysDot"/>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endParaRPr lang="en-US" sz="1400" dirty="0">
                        <a:solidFill>
                          <a:srgbClr val="323C47"/>
                        </a:solidFill>
                      </a:endParaRPr>
                    </a:p>
                  </a:txBody>
                  <a:tcPr>
                    <a:lnL w="3175" cap="flat" cmpd="sng" algn="ctr">
                      <a:no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1400" dirty="0">
                        <a:solidFill>
                          <a:srgbClr val="323C47"/>
                        </a:solidFill>
                      </a:endParaRPr>
                    </a:p>
                  </a:txBody>
                  <a:tcP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1400" dirty="0">
                        <a:solidFill>
                          <a:srgbClr val="323C47"/>
                        </a:solidFill>
                      </a:endParaRPr>
                    </a:p>
                  </a:txBody>
                  <a:tcPr>
                    <a:lnL w="9525" cap="flat" cmpd="sng" algn="ctr">
                      <a:solidFill>
                        <a:srgbClr val="323C47"/>
                      </a:solidFill>
                      <a:prstDash val="sysDot"/>
                      <a:round/>
                      <a:headEnd type="none" w="med" len="med"/>
                      <a:tailEnd type="none" w="med" len="med"/>
                    </a:lnL>
                    <a:lnR w="3175" cap="flat" cmpd="sng" algn="ctr">
                      <a:no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3"/>
                  </a:ext>
                </a:extLst>
              </a:tr>
              <a:tr h="1272111">
                <a:tc vMerge="1">
                  <a:txBody>
                    <a:bodyPr/>
                    <a:lstStyle/>
                    <a:p>
                      <a:endParaRPr lang="en-US" sz="1400" dirty="0">
                        <a:solidFill>
                          <a:srgbClr val="323C47"/>
                        </a:solidFill>
                      </a:endParaRPr>
                    </a:p>
                  </a:txBody>
                  <a:tcPr vert="vert270">
                    <a:noFill/>
                  </a:tcPr>
                </a:tc>
                <a:tc>
                  <a:txBody>
                    <a:bodyPr/>
                    <a:lstStyle/>
                    <a:p>
                      <a:r>
                        <a:rPr lang="en-US" sz="1400" dirty="0">
                          <a:solidFill>
                            <a:srgbClr val="FFFFFF"/>
                          </a:solidFill>
                        </a:rPr>
                        <a:t>Early</a:t>
                      </a:r>
                    </a:p>
                    <a:p>
                      <a:r>
                        <a:rPr lang="en-US" sz="1400" dirty="0">
                          <a:solidFill>
                            <a:srgbClr val="FFFFFF"/>
                          </a:solidFill>
                        </a:rPr>
                        <a:t> (SORR = 0.7)</a:t>
                      </a:r>
                    </a:p>
                  </a:txBody>
                  <a:tcPr vert="vert270">
                    <a:lnL w="12700" cmpd="sng">
                      <a:noFill/>
                    </a:lnL>
                    <a:lnR w="3175" cap="flat" cmpd="sng" algn="ctr">
                      <a:noFill/>
                      <a:prstDash val="sysDot"/>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endParaRPr lang="en-US" sz="1400" dirty="0">
                        <a:solidFill>
                          <a:srgbClr val="323C47"/>
                        </a:solidFill>
                      </a:endParaRPr>
                    </a:p>
                  </a:txBody>
                  <a:tcPr>
                    <a:lnL w="3175" cap="flat" cmpd="sng" algn="ctr">
                      <a:no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1400" dirty="0">
                        <a:solidFill>
                          <a:srgbClr val="323C47"/>
                        </a:solidFill>
                      </a:endParaRPr>
                    </a:p>
                  </a:txBody>
                  <a:tcP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1400" dirty="0">
                        <a:solidFill>
                          <a:srgbClr val="323C47"/>
                        </a:solidFill>
                      </a:endParaRPr>
                    </a:p>
                  </a:txBody>
                  <a:tcPr>
                    <a:lnL w="9525" cap="flat" cmpd="sng" algn="ctr">
                      <a:solidFill>
                        <a:srgbClr val="323C47"/>
                      </a:solidFill>
                      <a:prstDash val="sysDot"/>
                      <a:round/>
                      <a:headEnd type="none" w="med" len="med"/>
                      <a:tailEnd type="none" w="med" len="med"/>
                    </a:lnL>
                    <a:lnR w="3175" cap="flat" cmpd="sng" algn="ctr">
                      <a:noFill/>
                      <a:prstDash val="sysDot"/>
                      <a:round/>
                      <a:headEnd type="none" w="med" len="med"/>
                      <a:tailEnd type="none" w="med" len="med"/>
                    </a:lnR>
                    <a:lnT w="9525" cap="flat" cmpd="sng" algn="ctr">
                      <a:solidFill>
                        <a:srgbClr val="323C47"/>
                      </a:solid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4"/>
                  </a:ext>
                </a:extLst>
              </a:tr>
            </a:tbl>
          </a:graphicData>
        </a:graphic>
      </p:graphicFrame>
      <p:pic>
        <p:nvPicPr>
          <p:cNvPr id="8" name="Picture 7"/>
          <p:cNvPicPr>
            <a:picLocks/>
          </p:cNvPicPr>
          <p:nvPr/>
        </p:nvPicPr>
        <p:blipFill>
          <a:blip r:embed="rId2"/>
          <a:stretch>
            <a:fillRect/>
          </a:stretch>
        </p:blipFill>
        <p:spPr>
          <a:xfrm>
            <a:off x="1314389" y="2283578"/>
            <a:ext cx="2466000" cy="1260000"/>
          </a:xfrm>
          <a:prstGeom prst="rect">
            <a:avLst/>
          </a:prstGeom>
        </p:spPr>
      </p:pic>
      <p:pic>
        <p:nvPicPr>
          <p:cNvPr id="12" name="Picture 11"/>
          <p:cNvPicPr>
            <a:picLocks/>
          </p:cNvPicPr>
          <p:nvPr/>
        </p:nvPicPr>
        <p:blipFill>
          <a:blip r:embed="rId3"/>
          <a:stretch>
            <a:fillRect/>
          </a:stretch>
        </p:blipFill>
        <p:spPr>
          <a:xfrm>
            <a:off x="3806720" y="2283578"/>
            <a:ext cx="2466000" cy="1260000"/>
          </a:xfrm>
          <a:prstGeom prst="rect">
            <a:avLst/>
          </a:prstGeom>
        </p:spPr>
      </p:pic>
      <p:pic>
        <p:nvPicPr>
          <p:cNvPr id="19" name="Picture 18"/>
          <p:cNvPicPr>
            <a:picLocks/>
          </p:cNvPicPr>
          <p:nvPr/>
        </p:nvPicPr>
        <p:blipFill>
          <a:blip r:embed="rId4"/>
          <a:stretch>
            <a:fillRect/>
          </a:stretch>
        </p:blipFill>
        <p:spPr>
          <a:xfrm>
            <a:off x="6297622" y="2283578"/>
            <a:ext cx="2466000" cy="1260000"/>
          </a:xfrm>
          <a:prstGeom prst="rect">
            <a:avLst/>
          </a:prstGeom>
        </p:spPr>
      </p:pic>
      <p:pic>
        <p:nvPicPr>
          <p:cNvPr id="21" name="Picture 20"/>
          <p:cNvPicPr>
            <a:picLocks/>
          </p:cNvPicPr>
          <p:nvPr/>
        </p:nvPicPr>
        <p:blipFill>
          <a:blip r:embed="rId5"/>
          <a:stretch>
            <a:fillRect/>
          </a:stretch>
        </p:blipFill>
        <p:spPr>
          <a:xfrm>
            <a:off x="1314389" y="3561136"/>
            <a:ext cx="2466000" cy="1260000"/>
          </a:xfrm>
          <a:prstGeom prst="rect">
            <a:avLst/>
          </a:prstGeom>
        </p:spPr>
      </p:pic>
      <p:pic>
        <p:nvPicPr>
          <p:cNvPr id="22" name="Picture 21"/>
          <p:cNvPicPr>
            <a:picLocks/>
          </p:cNvPicPr>
          <p:nvPr/>
        </p:nvPicPr>
        <p:blipFill>
          <a:blip r:embed="rId6"/>
          <a:stretch>
            <a:fillRect/>
          </a:stretch>
        </p:blipFill>
        <p:spPr>
          <a:xfrm>
            <a:off x="3806720" y="3561136"/>
            <a:ext cx="2466000" cy="1260000"/>
          </a:xfrm>
          <a:prstGeom prst="rect">
            <a:avLst/>
          </a:prstGeom>
        </p:spPr>
      </p:pic>
      <p:pic>
        <p:nvPicPr>
          <p:cNvPr id="23" name="Picture 22"/>
          <p:cNvPicPr>
            <a:picLocks/>
          </p:cNvPicPr>
          <p:nvPr/>
        </p:nvPicPr>
        <p:blipFill>
          <a:blip r:embed="rId7"/>
          <a:stretch>
            <a:fillRect/>
          </a:stretch>
        </p:blipFill>
        <p:spPr>
          <a:xfrm>
            <a:off x="6297622" y="3561136"/>
            <a:ext cx="2466000" cy="1260000"/>
          </a:xfrm>
          <a:prstGeom prst="rect">
            <a:avLst/>
          </a:prstGeom>
        </p:spPr>
      </p:pic>
      <p:pic>
        <p:nvPicPr>
          <p:cNvPr id="24" name="Picture 23"/>
          <p:cNvPicPr>
            <a:picLocks/>
          </p:cNvPicPr>
          <p:nvPr/>
        </p:nvPicPr>
        <p:blipFill>
          <a:blip r:embed="rId8"/>
          <a:stretch>
            <a:fillRect/>
          </a:stretch>
        </p:blipFill>
        <p:spPr>
          <a:xfrm>
            <a:off x="1314389" y="4835093"/>
            <a:ext cx="2466000" cy="1260000"/>
          </a:xfrm>
          <a:prstGeom prst="rect">
            <a:avLst/>
          </a:prstGeom>
        </p:spPr>
      </p:pic>
      <p:pic>
        <p:nvPicPr>
          <p:cNvPr id="25" name="Picture 24"/>
          <p:cNvPicPr>
            <a:picLocks/>
          </p:cNvPicPr>
          <p:nvPr/>
        </p:nvPicPr>
        <p:blipFill>
          <a:blip r:embed="rId9"/>
          <a:stretch>
            <a:fillRect/>
          </a:stretch>
        </p:blipFill>
        <p:spPr>
          <a:xfrm>
            <a:off x="3806720" y="4835093"/>
            <a:ext cx="2466000" cy="1260000"/>
          </a:xfrm>
          <a:prstGeom prst="rect">
            <a:avLst/>
          </a:prstGeom>
        </p:spPr>
      </p:pic>
      <p:pic>
        <p:nvPicPr>
          <p:cNvPr id="26" name="Picture 25"/>
          <p:cNvPicPr>
            <a:picLocks/>
          </p:cNvPicPr>
          <p:nvPr/>
        </p:nvPicPr>
        <p:blipFill>
          <a:blip r:embed="rId10"/>
          <a:stretch>
            <a:fillRect/>
          </a:stretch>
        </p:blipFill>
        <p:spPr>
          <a:xfrm>
            <a:off x="6297622" y="4835093"/>
            <a:ext cx="2466000" cy="1260000"/>
          </a:xfrm>
          <a:prstGeom prst="rect">
            <a:avLst/>
          </a:prstGeom>
        </p:spPr>
      </p:pic>
    </p:spTree>
    <p:extLst>
      <p:ext uri="{BB962C8B-B14F-4D97-AF65-F5344CB8AC3E}">
        <p14:creationId xmlns:p14="http://schemas.microsoft.com/office/powerpoint/2010/main" val="7406285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2242322336"/>
              </p:ext>
            </p:extLst>
          </p:nvPr>
        </p:nvGraphicFramePr>
        <p:xfrm>
          <a:off x="342899" y="1667597"/>
          <a:ext cx="8442323" cy="4425933"/>
        </p:xfrm>
        <a:graphic>
          <a:graphicData uri="http://schemas.openxmlformats.org/drawingml/2006/table">
            <a:tbl>
              <a:tblPr firstRow="1" bandRow="1">
                <a:tableStyleId>{5C22544A-7EE6-4342-B048-85BDC9FD1C3A}</a:tableStyleId>
              </a:tblPr>
              <a:tblGrid>
                <a:gridCol w="336723">
                  <a:extLst>
                    <a:ext uri="{9D8B030D-6E8A-4147-A177-3AD203B41FA5}">
                      <a16:colId xmlns="" xmlns:a16="http://schemas.microsoft.com/office/drawing/2014/main" val="20000"/>
                    </a:ext>
                  </a:extLst>
                </a:gridCol>
                <a:gridCol w="630194">
                  <a:extLst>
                    <a:ext uri="{9D8B030D-6E8A-4147-A177-3AD203B41FA5}">
                      <a16:colId xmlns="" xmlns:a16="http://schemas.microsoft.com/office/drawing/2014/main" val="20001"/>
                    </a:ext>
                  </a:extLst>
                </a:gridCol>
                <a:gridCol w="2491802">
                  <a:extLst>
                    <a:ext uri="{9D8B030D-6E8A-4147-A177-3AD203B41FA5}">
                      <a16:colId xmlns="" xmlns:a16="http://schemas.microsoft.com/office/drawing/2014/main" val="20002"/>
                    </a:ext>
                  </a:extLst>
                </a:gridCol>
                <a:gridCol w="2491802">
                  <a:extLst>
                    <a:ext uri="{9D8B030D-6E8A-4147-A177-3AD203B41FA5}">
                      <a16:colId xmlns="" xmlns:a16="http://schemas.microsoft.com/office/drawing/2014/main" val="20003"/>
                    </a:ext>
                  </a:extLst>
                </a:gridCol>
                <a:gridCol w="2491802">
                  <a:extLst>
                    <a:ext uri="{9D8B030D-6E8A-4147-A177-3AD203B41FA5}">
                      <a16:colId xmlns="" xmlns:a16="http://schemas.microsoft.com/office/drawing/2014/main" val="20004"/>
                    </a:ext>
                  </a:extLst>
                </a:gridCol>
              </a:tblGrid>
              <a:tr h="298340">
                <a:tc>
                  <a:txBody>
                    <a:bodyPr/>
                    <a:lstStyle/>
                    <a:p>
                      <a:endParaRPr lang="en-US" sz="1400" dirty="0">
                        <a:solidFill>
                          <a:srgbClr val="FFFFFF"/>
                        </a:solidFill>
                      </a:endParaRPr>
                    </a:p>
                  </a:txBody>
                  <a:tcPr>
                    <a:lnL w="12700" cmpd="sng">
                      <a:noFill/>
                    </a:lnL>
                    <a:lnR w="12700" cmpd="sng">
                      <a:noFill/>
                    </a:lnR>
                    <a:lnT w="12700" cap="flat" cmpd="sng" algn="ctr">
                      <a:noFill/>
                      <a:prstDash val="solid"/>
                      <a:round/>
                      <a:headEnd type="none" w="med" len="med"/>
                      <a:tailEnd type="none" w="med" len="med"/>
                    </a:lnT>
                    <a:lnB w="38100" cmpd="sng">
                      <a:noFill/>
                    </a:lnB>
                    <a:lnTlToBr w="12700" cmpd="sng">
                      <a:noFill/>
                      <a:prstDash val="solid"/>
                    </a:lnTlToBr>
                    <a:lnBlToTr w="12700" cmpd="sng">
                      <a:noFill/>
                      <a:prstDash val="solid"/>
                    </a:lnBlToTr>
                    <a:solidFill>
                      <a:srgbClr val="A42036"/>
                    </a:solidFill>
                  </a:tcPr>
                </a:tc>
                <a:tc>
                  <a:txBody>
                    <a:bodyPr/>
                    <a:lstStyle/>
                    <a:p>
                      <a:endParaRPr lang="en-US" sz="1400" dirty="0">
                        <a:solidFill>
                          <a:srgbClr val="FFFFFF"/>
                        </a:solidFill>
                      </a:endParaRPr>
                    </a:p>
                  </a:txBody>
                  <a:tcPr>
                    <a:lnL w="12700" cmpd="sng">
                      <a:noFill/>
                    </a:lnL>
                    <a:lnR w="12700" cmpd="sng">
                      <a:noFill/>
                    </a:lnR>
                    <a:lnT w="12700" cap="flat" cmpd="sng" algn="ctr">
                      <a:noFill/>
                      <a:prstDash val="solid"/>
                      <a:round/>
                      <a:headEnd type="none" w="med" len="med"/>
                      <a:tailEnd type="none" w="med" len="med"/>
                    </a:lnT>
                    <a:lnB w="38100" cmpd="sng">
                      <a:noFill/>
                    </a:lnB>
                    <a:lnTlToBr w="12700" cmpd="sng">
                      <a:noFill/>
                      <a:prstDash val="solid"/>
                    </a:lnTlToBr>
                    <a:lnBlToTr w="12700" cmpd="sng">
                      <a:noFill/>
                      <a:prstDash val="solid"/>
                    </a:lnBlToTr>
                    <a:solidFill>
                      <a:srgbClr val="A42036"/>
                    </a:solidFill>
                  </a:tcPr>
                </a:tc>
                <a:tc gridSpan="3">
                  <a:txBody>
                    <a:bodyPr/>
                    <a:lstStyle/>
                    <a:p>
                      <a:pPr algn="ctr"/>
                      <a:r>
                        <a:rPr lang="en-US" sz="1400" dirty="0" err="1">
                          <a:solidFill>
                            <a:srgbClr val="FFFFFF"/>
                          </a:solidFill>
                        </a:rPr>
                        <a:t>Glidepath</a:t>
                      </a:r>
                      <a:endParaRPr lang="en-US" sz="1400" dirty="0">
                        <a:solidFill>
                          <a:srgbClr val="FFFFFF"/>
                        </a:solidFill>
                      </a:endParaRPr>
                    </a:p>
                  </a:txBody>
                  <a:tcPr>
                    <a:lnL w="12700" cmpd="sng">
                      <a:noFill/>
                    </a:lnL>
                    <a:lnR w="12700" cmpd="sng">
                      <a:noFill/>
                    </a:lnR>
                    <a:lnT w="12700" cap="flat" cmpd="sng" algn="ctr">
                      <a:noFill/>
                      <a:prstDash val="solid"/>
                      <a:round/>
                      <a:headEnd type="none" w="med" len="med"/>
                      <a:tailEnd type="none" w="med" len="med"/>
                    </a:lnT>
                    <a:lnB w="38100" cmpd="sng">
                      <a:noFill/>
                    </a:lnB>
                    <a:lnTlToBr w="12700" cmpd="sng">
                      <a:noFill/>
                      <a:prstDash val="solid"/>
                    </a:lnTlToBr>
                    <a:lnBlToTr w="12700" cmpd="sng">
                      <a:noFill/>
                      <a:prstDash val="solid"/>
                    </a:lnBlToTr>
                    <a:solidFill>
                      <a:srgbClr val="A42036"/>
                    </a:solidFill>
                  </a:tcPr>
                </a:tc>
                <a:tc hMerge="1">
                  <a:txBody>
                    <a:bodyPr/>
                    <a:lstStyle/>
                    <a:p>
                      <a:endParaRPr lang="en-US" sz="1400" dirty="0">
                        <a:solidFill>
                          <a:srgbClr val="323C47"/>
                        </a:solidFill>
                      </a:endParaRPr>
                    </a:p>
                  </a:txBody>
                  <a:tcPr>
                    <a:lnT w="12700" cap="flat" cmpd="sng" algn="ctr">
                      <a:solidFill>
                        <a:schemeClr val="bg1"/>
                      </a:solidFill>
                      <a:prstDash val="solid"/>
                      <a:round/>
                      <a:headEnd type="none" w="med" len="med"/>
                      <a:tailEnd type="none" w="med" len="med"/>
                    </a:lnT>
                    <a:noFill/>
                  </a:tcPr>
                </a:tc>
                <a:tc hMerge="1">
                  <a:txBody>
                    <a:bodyPr/>
                    <a:lstStyle/>
                    <a:p>
                      <a:endParaRPr lang="en-US" sz="1400" dirty="0">
                        <a:solidFill>
                          <a:srgbClr val="323C47"/>
                        </a:solidFill>
                      </a:endParaRPr>
                    </a:p>
                  </a:txBody>
                  <a:tcPr>
                    <a:lnT w="12700" cap="flat" cmpd="sng" algn="ctr">
                      <a:solidFill>
                        <a:schemeClr val="bg1"/>
                      </a:solidFill>
                      <a:prstDash val="solid"/>
                      <a:round/>
                      <a:headEnd type="none" w="med" len="med"/>
                      <a:tailEnd type="none" w="med" len="med"/>
                    </a:lnT>
                    <a:noFill/>
                  </a:tcPr>
                </a:tc>
                <a:extLst>
                  <a:ext uri="{0D108BD9-81ED-4DB2-BD59-A6C34878D82A}">
                    <a16:rowId xmlns="" xmlns:a16="http://schemas.microsoft.com/office/drawing/2014/main" val="10000"/>
                  </a:ext>
                </a:extLst>
              </a:tr>
              <a:tr h="298340">
                <a:tc>
                  <a:txBody>
                    <a:bodyPr/>
                    <a:lstStyle/>
                    <a:p>
                      <a:endParaRPr lang="en-US" sz="1400">
                        <a:solidFill>
                          <a:srgbClr val="FFFFFF"/>
                        </a:solidFill>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A42036"/>
                    </a:solidFill>
                  </a:tcPr>
                </a:tc>
                <a:tc>
                  <a:txBody>
                    <a:bodyPr/>
                    <a:lstStyle/>
                    <a:p>
                      <a:endParaRPr lang="en-US" sz="1400" dirty="0">
                        <a:solidFill>
                          <a:srgbClr val="FFFFFF"/>
                        </a:solidFill>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A42036"/>
                    </a:solidFill>
                  </a:tcPr>
                </a:tc>
                <a:tc>
                  <a:txBody>
                    <a:bodyPr/>
                    <a:lstStyle/>
                    <a:p>
                      <a:r>
                        <a:rPr lang="en-US" sz="1400" dirty="0">
                          <a:solidFill>
                            <a:srgbClr val="FFFFFF"/>
                          </a:solidFill>
                        </a:rPr>
                        <a:t>Conservative (Equity</a:t>
                      </a:r>
                      <a:r>
                        <a:rPr lang="en-US" sz="1400" baseline="0" dirty="0">
                          <a:solidFill>
                            <a:srgbClr val="FFFFFF"/>
                          </a:solidFill>
                        </a:rPr>
                        <a:t> = 0.1)</a:t>
                      </a:r>
                      <a:endParaRPr lang="en-US" sz="1400" dirty="0">
                        <a:solidFill>
                          <a:srgbClr val="FFFFFF"/>
                        </a:solidFill>
                      </a:endParaRPr>
                    </a:p>
                  </a:txBody>
                  <a:tcPr>
                    <a:lnL w="12700" cmpd="sng">
                      <a:noFill/>
                    </a:lnL>
                    <a:lnR w="12700" cmpd="sng">
                      <a:noFill/>
                    </a:lnR>
                    <a:lnT w="38100" cmpd="sng">
                      <a:noFill/>
                    </a:lnT>
                    <a:lnB w="3175" cap="flat" cmpd="sng" algn="ctr">
                      <a:noFill/>
                      <a:prstDash val="sysDot"/>
                      <a:round/>
                      <a:headEnd type="none" w="med" len="med"/>
                      <a:tailEnd type="none" w="med" len="med"/>
                    </a:lnB>
                    <a:lnTlToBr w="12700" cmpd="sng">
                      <a:noFill/>
                      <a:prstDash val="solid"/>
                    </a:lnTlToBr>
                    <a:lnBlToTr w="12700" cmpd="sng">
                      <a:noFill/>
                      <a:prstDash val="solid"/>
                    </a:lnBlToTr>
                    <a:solidFill>
                      <a:srgbClr val="A42036"/>
                    </a:solidFill>
                  </a:tcPr>
                </a:tc>
                <a:tc>
                  <a:txBody>
                    <a:bodyPr/>
                    <a:lstStyle/>
                    <a:p>
                      <a:r>
                        <a:rPr lang="en-US" sz="1400" dirty="0">
                          <a:solidFill>
                            <a:srgbClr val="FFFFFF"/>
                          </a:solidFill>
                        </a:rPr>
                        <a:t>Moderate (Equity = 0.3)</a:t>
                      </a:r>
                    </a:p>
                  </a:txBody>
                  <a:tcPr>
                    <a:lnL w="12700" cmpd="sng">
                      <a:noFill/>
                    </a:lnL>
                    <a:lnR w="12700" cmpd="sng">
                      <a:noFill/>
                    </a:lnR>
                    <a:lnT w="38100" cmpd="sng">
                      <a:noFill/>
                    </a:lnT>
                    <a:lnB w="3175" cap="flat" cmpd="sng" algn="ctr">
                      <a:noFill/>
                      <a:prstDash val="sysDot"/>
                      <a:round/>
                      <a:headEnd type="none" w="med" len="med"/>
                      <a:tailEnd type="none" w="med" len="med"/>
                    </a:lnB>
                    <a:lnTlToBr w="12700" cmpd="sng">
                      <a:noFill/>
                      <a:prstDash val="solid"/>
                    </a:lnTlToBr>
                    <a:lnBlToTr w="12700" cmpd="sng">
                      <a:noFill/>
                      <a:prstDash val="solid"/>
                    </a:lnBlToTr>
                    <a:solidFill>
                      <a:srgbClr val="A42036"/>
                    </a:solidFill>
                  </a:tcPr>
                </a:tc>
                <a:tc>
                  <a:txBody>
                    <a:bodyPr/>
                    <a:lstStyle/>
                    <a:p>
                      <a:r>
                        <a:rPr lang="en-US" sz="1400" dirty="0">
                          <a:solidFill>
                            <a:srgbClr val="FFFFFF"/>
                          </a:solidFill>
                        </a:rPr>
                        <a:t>Aggressive (Equity = 0.6)</a:t>
                      </a:r>
                    </a:p>
                  </a:txBody>
                  <a:tcPr>
                    <a:lnL w="12700" cmpd="sng">
                      <a:noFill/>
                    </a:lnL>
                    <a:lnR w="12700" cmpd="sng">
                      <a:noFill/>
                    </a:lnR>
                    <a:lnT w="38100" cmpd="sng">
                      <a:noFill/>
                    </a:lnT>
                    <a:lnB w="3175" cap="flat" cmpd="sng" algn="ctr">
                      <a:noFill/>
                      <a:prstDash val="sysDot"/>
                      <a:round/>
                      <a:headEnd type="none" w="med" len="med"/>
                      <a:tailEnd type="none" w="med" len="med"/>
                    </a:lnB>
                    <a:lnTlToBr w="12700" cmpd="sng">
                      <a:noFill/>
                      <a:prstDash val="solid"/>
                    </a:lnTlToBr>
                    <a:lnBlToTr w="12700" cmpd="sng">
                      <a:noFill/>
                      <a:prstDash val="solid"/>
                    </a:lnBlToTr>
                    <a:solidFill>
                      <a:srgbClr val="A42036"/>
                    </a:solidFill>
                  </a:tcPr>
                </a:tc>
                <a:extLst>
                  <a:ext uri="{0D108BD9-81ED-4DB2-BD59-A6C34878D82A}">
                    <a16:rowId xmlns="" xmlns:a16="http://schemas.microsoft.com/office/drawing/2014/main" val="10001"/>
                  </a:ext>
                </a:extLst>
              </a:tr>
              <a:tr h="1272111">
                <a:tc rowSpan="3">
                  <a:txBody>
                    <a:bodyPr/>
                    <a:lstStyle/>
                    <a:p>
                      <a:pPr algn="ctr"/>
                      <a:r>
                        <a:rPr lang="en-US" sz="1400" b="1" dirty="0">
                          <a:solidFill>
                            <a:srgbClr val="FFFFFF"/>
                          </a:solidFill>
                        </a:rPr>
                        <a:t>Timing bad return</a:t>
                      </a:r>
                    </a:p>
                  </a:txBody>
                  <a:tcPr vert="vert270">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r>
                        <a:rPr lang="en-US" sz="1400" dirty="0">
                          <a:solidFill>
                            <a:srgbClr val="FFFFFF"/>
                          </a:solidFill>
                        </a:rPr>
                        <a:t>Late</a:t>
                      </a:r>
                    </a:p>
                    <a:p>
                      <a:r>
                        <a:rPr lang="en-US" sz="1400" dirty="0">
                          <a:solidFill>
                            <a:srgbClr val="FFFFFF"/>
                          </a:solidFill>
                        </a:rPr>
                        <a:t>(SORR</a:t>
                      </a:r>
                      <a:r>
                        <a:rPr lang="en-US" sz="1400" baseline="0" dirty="0">
                          <a:solidFill>
                            <a:srgbClr val="FFFFFF"/>
                          </a:solidFill>
                        </a:rPr>
                        <a:t> = 0.3)</a:t>
                      </a:r>
                      <a:endParaRPr lang="en-US" sz="1400" dirty="0">
                        <a:solidFill>
                          <a:srgbClr val="FFFFFF"/>
                        </a:solidFill>
                      </a:endParaRPr>
                    </a:p>
                  </a:txBody>
                  <a:tcPr vert="vert270">
                    <a:lnL w="12700" cmpd="sng">
                      <a:noFill/>
                    </a:lnL>
                    <a:lnR w="3175" cap="flat" cmpd="sng" algn="ctr">
                      <a:noFill/>
                      <a:prstDash val="sysDot"/>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endParaRPr lang="en-US" sz="1400" dirty="0">
                        <a:solidFill>
                          <a:srgbClr val="323C47"/>
                        </a:solidFill>
                      </a:endParaRPr>
                    </a:p>
                  </a:txBody>
                  <a:tcPr>
                    <a:lnL w="3175" cap="flat" cmpd="sng" algn="ctr">
                      <a:noFill/>
                      <a:prstDash val="sysDot"/>
                      <a:round/>
                      <a:headEnd type="none" w="med" len="med"/>
                      <a:tailEnd type="none" w="med" len="med"/>
                    </a:lnL>
                    <a:lnR w="9525" cap="flat" cmpd="sng" algn="ctr">
                      <a:solidFill>
                        <a:srgbClr val="323C47"/>
                      </a:solidFill>
                      <a:prstDash val="sysDot"/>
                      <a:round/>
                      <a:headEnd type="none" w="med" len="med"/>
                      <a:tailEnd type="none" w="med" len="med"/>
                    </a:lnR>
                    <a:lnT w="3175" cap="flat" cmpd="sng" algn="ctr">
                      <a:no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1400" dirty="0">
                        <a:solidFill>
                          <a:srgbClr val="323C47"/>
                        </a:solidFill>
                      </a:endParaRPr>
                    </a:p>
                  </a:txBody>
                  <a:tcP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3175" cap="flat" cmpd="sng" algn="ctr">
                      <a:no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1400" dirty="0">
                        <a:solidFill>
                          <a:srgbClr val="323C47"/>
                        </a:solidFill>
                      </a:endParaRPr>
                    </a:p>
                  </a:txBody>
                  <a:tcPr>
                    <a:lnL w="9525" cap="flat" cmpd="sng" algn="ctr">
                      <a:solidFill>
                        <a:srgbClr val="323C47"/>
                      </a:solidFill>
                      <a:prstDash val="sysDot"/>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2"/>
                  </a:ext>
                </a:extLst>
              </a:tr>
              <a:tr h="1272111">
                <a:tc vMerge="1">
                  <a:txBody>
                    <a:bodyPr/>
                    <a:lstStyle/>
                    <a:p>
                      <a:endParaRPr lang="en-US" sz="1400" dirty="0">
                        <a:solidFill>
                          <a:srgbClr val="323C47"/>
                        </a:solidFill>
                      </a:endParaRPr>
                    </a:p>
                  </a:txBody>
                  <a:tcPr vert="vert270">
                    <a:noFill/>
                  </a:tcPr>
                </a:tc>
                <a:tc>
                  <a:txBody>
                    <a:bodyPr/>
                    <a:lstStyle/>
                    <a:p>
                      <a:r>
                        <a:rPr lang="en-US" sz="1400" dirty="0">
                          <a:solidFill>
                            <a:srgbClr val="FFFFFF"/>
                          </a:solidFill>
                        </a:rPr>
                        <a:t>Random</a:t>
                      </a:r>
                    </a:p>
                    <a:p>
                      <a:r>
                        <a:rPr lang="en-US" sz="1400" dirty="0">
                          <a:solidFill>
                            <a:srgbClr val="FFFFFF"/>
                          </a:solidFill>
                        </a:rPr>
                        <a:t>(SORR = 0.5)</a:t>
                      </a:r>
                    </a:p>
                  </a:txBody>
                  <a:tcPr vert="vert270">
                    <a:lnL w="12700" cmpd="sng">
                      <a:noFill/>
                    </a:lnL>
                    <a:lnR w="3175" cap="flat" cmpd="sng" algn="ctr">
                      <a:noFill/>
                      <a:prstDash val="sysDot"/>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endParaRPr lang="en-US" sz="1400" dirty="0">
                        <a:solidFill>
                          <a:srgbClr val="323C47"/>
                        </a:solidFill>
                      </a:endParaRPr>
                    </a:p>
                  </a:txBody>
                  <a:tcPr>
                    <a:lnL w="3175" cap="flat" cmpd="sng" algn="ctr">
                      <a:no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1400" dirty="0">
                        <a:solidFill>
                          <a:srgbClr val="323C47"/>
                        </a:solidFill>
                      </a:endParaRPr>
                    </a:p>
                  </a:txBody>
                  <a:tcP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1400" dirty="0">
                        <a:solidFill>
                          <a:srgbClr val="323C47"/>
                        </a:solidFill>
                      </a:endParaRPr>
                    </a:p>
                  </a:txBody>
                  <a:tcPr>
                    <a:lnL w="9525" cap="flat" cmpd="sng" algn="ctr">
                      <a:solidFill>
                        <a:srgbClr val="323C47"/>
                      </a:solidFill>
                      <a:prstDash val="sysDot"/>
                      <a:round/>
                      <a:headEnd type="none" w="med" len="med"/>
                      <a:tailEnd type="none" w="med" len="med"/>
                    </a:lnL>
                    <a:lnR w="3175" cap="flat" cmpd="sng" algn="ctr">
                      <a:no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3"/>
                  </a:ext>
                </a:extLst>
              </a:tr>
              <a:tr h="1272111">
                <a:tc vMerge="1">
                  <a:txBody>
                    <a:bodyPr/>
                    <a:lstStyle/>
                    <a:p>
                      <a:endParaRPr lang="en-US" sz="1400" dirty="0">
                        <a:solidFill>
                          <a:srgbClr val="323C47"/>
                        </a:solidFill>
                      </a:endParaRPr>
                    </a:p>
                  </a:txBody>
                  <a:tcPr vert="vert270">
                    <a:noFill/>
                  </a:tcPr>
                </a:tc>
                <a:tc>
                  <a:txBody>
                    <a:bodyPr/>
                    <a:lstStyle/>
                    <a:p>
                      <a:r>
                        <a:rPr lang="en-US" sz="1400" dirty="0">
                          <a:solidFill>
                            <a:srgbClr val="FFFFFF"/>
                          </a:solidFill>
                        </a:rPr>
                        <a:t>Early</a:t>
                      </a:r>
                    </a:p>
                    <a:p>
                      <a:r>
                        <a:rPr lang="en-US" sz="1400" dirty="0">
                          <a:solidFill>
                            <a:srgbClr val="FFFFFF"/>
                          </a:solidFill>
                        </a:rPr>
                        <a:t> (SORR = 0.7)</a:t>
                      </a:r>
                    </a:p>
                  </a:txBody>
                  <a:tcPr vert="vert270">
                    <a:lnL w="12700" cmpd="sng">
                      <a:noFill/>
                    </a:lnL>
                    <a:lnR w="3175" cap="flat" cmpd="sng" algn="ctr">
                      <a:noFill/>
                      <a:prstDash val="sysDot"/>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endParaRPr lang="en-US" sz="1400" dirty="0">
                        <a:solidFill>
                          <a:srgbClr val="323C47"/>
                        </a:solidFill>
                      </a:endParaRPr>
                    </a:p>
                  </a:txBody>
                  <a:tcPr>
                    <a:lnL w="3175" cap="flat" cmpd="sng" algn="ctr">
                      <a:no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1400" dirty="0">
                        <a:solidFill>
                          <a:srgbClr val="323C47"/>
                        </a:solidFill>
                      </a:endParaRPr>
                    </a:p>
                  </a:txBody>
                  <a:tcP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1400" dirty="0">
                        <a:solidFill>
                          <a:srgbClr val="323C47"/>
                        </a:solidFill>
                      </a:endParaRPr>
                    </a:p>
                  </a:txBody>
                  <a:tcPr>
                    <a:lnL w="9525" cap="flat" cmpd="sng" algn="ctr">
                      <a:solidFill>
                        <a:srgbClr val="323C47"/>
                      </a:solidFill>
                      <a:prstDash val="sysDot"/>
                      <a:round/>
                      <a:headEnd type="none" w="med" len="med"/>
                      <a:tailEnd type="none" w="med" len="med"/>
                    </a:lnL>
                    <a:lnR w="3175" cap="flat" cmpd="sng" algn="ctr">
                      <a:noFill/>
                      <a:prstDash val="sysDot"/>
                      <a:round/>
                      <a:headEnd type="none" w="med" len="med"/>
                      <a:tailEnd type="none" w="med" len="med"/>
                    </a:lnR>
                    <a:lnT w="9525" cap="flat" cmpd="sng" algn="ctr">
                      <a:solidFill>
                        <a:srgbClr val="323C47"/>
                      </a:solid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4"/>
                  </a:ext>
                </a:extLst>
              </a:tr>
            </a:tbl>
          </a:graphicData>
        </a:graphic>
      </p:graphicFrame>
      <p:sp>
        <p:nvSpPr>
          <p:cNvPr id="2" name="Title 1"/>
          <p:cNvSpPr>
            <a:spLocks noGrp="1"/>
          </p:cNvSpPr>
          <p:nvPr>
            <p:ph type="title"/>
          </p:nvPr>
        </p:nvSpPr>
        <p:spPr/>
        <p:txBody>
          <a:bodyPr/>
          <a:lstStyle/>
          <a:p>
            <a:pPr algn="ctr"/>
            <a:r>
              <a:rPr lang="en-US" dirty="0"/>
              <a:t/>
            </a:r>
            <a:br>
              <a:rPr lang="en-US" dirty="0"/>
            </a:br>
            <a:r>
              <a:rPr lang="en-US" dirty="0"/>
              <a:t/>
            </a:r>
            <a:br>
              <a:rPr lang="en-US" dirty="0"/>
            </a:br>
            <a:endParaRPr lang="en-US" b="0" i="1" cap="none" dirty="0">
              <a:solidFill>
                <a:schemeClr val="tx1"/>
              </a:solidFill>
            </a:endParaRPr>
          </a:p>
        </p:txBody>
      </p:sp>
      <p:sp>
        <p:nvSpPr>
          <p:cNvPr id="4" name="Slide Number Placeholder 3"/>
          <p:cNvSpPr>
            <a:spLocks noGrp="1"/>
          </p:cNvSpPr>
          <p:nvPr>
            <p:ph type="sldNum" sz="quarter" idx="10"/>
          </p:nvPr>
        </p:nvSpPr>
        <p:spPr/>
        <p:txBody>
          <a:bodyPr/>
          <a:lstStyle/>
          <a:p>
            <a:fld id="{026A839D-8BA3-EB44-8091-71BB10A77D74}" type="slidenum">
              <a:rPr lang="en-US" smtClean="0"/>
              <a:pPr/>
              <a:t>18</a:t>
            </a:fld>
            <a:endParaRPr lang="en-US" dirty="0"/>
          </a:p>
        </p:txBody>
      </p:sp>
      <p:sp>
        <p:nvSpPr>
          <p:cNvPr id="5" name="Title 1"/>
          <p:cNvSpPr txBox="1">
            <a:spLocks/>
          </p:cNvSpPr>
          <p:nvPr/>
        </p:nvSpPr>
        <p:spPr>
          <a:xfrm>
            <a:off x="342900" y="0"/>
            <a:ext cx="8497860" cy="1584960"/>
          </a:xfrm>
          <a:prstGeom prst="rect">
            <a:avLst/>
          </a:prstGeom>
        </p:spPr>
        <p:txBody>
          <a:bodyPr vert="horz" lIns="91440" tIns="45720" rIns="91440" bIns="45720" rtlCol="0" anchor="ctr" anchorCtr="0">
            <a:noAutofit/>
          </a:bodyPr>
          <a:lstStyle>
            <a:lvl1pPr algn="l" defTabSz="457200" rtl="0" eaLnBrk="1" latinLnBrk="0" hangingPunct="1">
              <a:spcBef>
                <a:spcPct val="0"/>
              </a:spcBef>
              <a:buNone/>
              <a:defRPr sz="3800" b="1" i="0" kern="1200" cap="all" spc="100" baseline="0">
                <a:solidFill>
                  <a:srgbClr val="FFFFFF"/>
                </a:solidFill>
                <a:latin typeface="Arial"/>
                <a:ea typeface="+mj-ea"/>
                <a:cs typeface="Arial"/>
              </a:defRPr>
            </a:lvl1pPr>
          </a:lstStyle>
          <a:p>
            <a:r>
              <a:rPr lang="en-US" dirty="0"/>
              <a:t>utility Coverage ratio</a:t>
            </a:r>
          </a:p>
        </p:txBody>
      </p:sp>
      <p:pic>
        <p:nvPicPr>
          <p:cNvPr id="7" name="Picture 6"/>
          <p:cNvPicPr>
            <a:picLocks/>
          </p:cNvPicPr>
          <p:nvPr/>
        </p:nvPicPr>
        <p:blipFill>
          <a:blip r:embed="rId2"/>
          <a:stretch>
            <a:fillRect/>
          </a:stretch>
        </p:blipFill>
        <p:spPr>
          <a:xfrm>
            <a:off x="1324236" y="2283578"/>
            <a:ext cx="2469600" cy="1260000"/>
          </a:xfrm>
          <a:prstGeom prst="rect">
            <a:avLst/>
          </a:prstGeom>
        </p:spPr>
      </p:pic>
      <p:pic>
        <p:nvPicPr>
          <p:cNvPr id="8" name="Picture 7"/>
          <p:cNvPicPr>
            <a:picLocks/>
          </p:cNvPicPr>
          <p:nvPr/>
        </p:nvPicPr>
        <p:blipFill>
          <a:blip r:embed="rId3"/>
          <a:stretch>
            <a:fillRect/>
          </a:stretch>
        </p:blipFill>
        <p:spPr>
          <a:xfrm>
            <a:off x="3806720" y="2283578"/>
            <a:ext cx="2466000" cy="1260000"/>
          </a:xfrm>
          <a:prstGeom prst="rect">
            <a:avLst/>
          </a:prstGeom>
        </p:spPr>
      </p:pic>
      <p:pic>
        <p:nvPicPr>
          <p:cNvPr id="9" name="Picture 8"/>
          <p:cNvPicPr>
            <a:picLocks/>
          </p:cNvPicPr>
          <p:nvPr/>
        </p:nvPicPr>
        <p:blipFill>
          <a:blip r:embed="rId4"/>
          <a:stretch>
            <a:fillRect/>
          </a:stretch>
        </p:blipFill>
        <p:spPr>
          <a:xfrm>
            <a:off x="6297622" y="2283578"/>
            <a:ext cx="2466000" cy="1260000"/>
          </a:xfrm>
          <a:prstGeom prst="rect">
            <a:avLst/>
          </a:prstGeom>
        </p:spPr>
      </p:pic>
      <p:pic>
        <p:nvPicPr>
          <p:cNvPr id="10" name="Picture 9"/>
          <p:cNvPicPr>
            <a:picLocks/>
          </p:cNvPicPr>
          <p:nvPr/>
        </p:nvPicPr>
        <p:blipFill>
          <a:blip r:embed="rId5"/>
          <a:stretch>
            <a:fillRect/>
          </a:stretch>
        </p:blipFill>
        <p:spPr>
          <a:xfrm>
            <a:off x="1314389" y="3561136"/>
            <a:ext cx="2466000" cy="1260000"/>
          </a:xfrm>
          <a:prstGeom prst="rect">
            <a:avLst/>
          </a:prstGeom>
        </p:spPr>
      </p:pic>
      <p:pic>
        <p:nvPicPr>
          <p:cNvPr id="11" name="Picture 10"/>
          <p:cNvPicPr>
            <a:picLocks/>
          </p:cNvPicPr>
          <p:nvPr/>
        </p:nvPicPr>
        <p:blipFill>
          <a:blip r:embed="rId6"/>
          <a:stretch>
            <a:fillRect/>
          </a:stretch>
        </p:blipFill>
        <p:spPr>
          <a:xfrm>
            <a:off x="3806720" y="3561136"/>
            <a:ext cx="2466000" cy="1260000"/>
          </a:xfrm>
          <a:prstGeom prst="rect">
            <a:avLst/>
          </a:prstGeom>
        </p:spPr>
      </p:pic>
      <p:pic>
        <p:nvPicPr>
          <p:cNvPr id="12" name="Picture 11"/>
          <p:cNvPicPr>
            <a:picLocks/>
          </p:cNvPicPr>
          <p:nvPr/>
        </p:nvPicPr>
        <p:blipFill>
          <a:blip r:embed="rId7"/>
          <a:stretch>
            <a:fillRect/>
          </a:stretch>
        </p:blipFill>
        <p:spPr>
          <a:xfrm>
            <a:off x="6297622" y="3561136"/>
            <a:ext cx="2466000" cy="1260000"/>
          </a:xfrm>
          <a:prstGeom prst="rect">
            <a:avLst/>
          </a:prstGeom>
        </p:spPr>
      </p:pic>
      <p:pic>
        <p:nvPicPr>
          <p:cNvPr id="13" name="Picture 12"/>
          <p:cNvPicPr>
            <a:picLocks/>
          </p:cNvPicPr>
          <p:nvPr/>
        </p:nvPicPr>
        <p:blipFill>
          <a:blip r:embed="rId8"/>
          <a:stretch>
            <a:fillRect/>
          </a:stretch>
        </p:blipFill>
        <p:spPr>
          <a:xfrm>
            <a:off x="1314389" y="4835093"/>
            <a:ext cx="2466000" cy="1260000"/>
          </a:xfrm>
          <a:prstGeom prst="rect">
            <a:avLst/>
          </a:prstGeom>
        </p:spPr>
      </p:pic>
      <p:pic>
        <p:nvPicPr>
          <p:cNvPr id="14" name="Picture 13"/>
          <p:cNvPicPr>
            <a:picLocks/>
          </p:cNvPicPr>
          <p:nvPr/>
        </p:nvPicPr>
        <p:blipFill>
          <a:blip r:embed="rId9"/>
          <a:stretch>
            <a:fillRect/>
          </a:stretch>
        </p:blipFill>
        <p:spPr>
          <a:xfrm>
            <a:off x="3806720" y="4835093"/>
            <a:ext cx="2466000" cy="1260000"/>
          </a:xfrm>
          <a:prstGeom prst="rect">
            <a:avLst/>
          </a:prstGeom>
        </p:spPr>
      </p:pic>
      <p:pic>
        <p:nvPicPr>
          <p:cNvPr id="15" name="Picture 14"/>
          <p:cNvPicPr>
            <a:picLocks/>
          </p:cNvPicPr>
          <p:nvPr/>
        </p:nvPicPr>
        <p:blipFill>
          <a:blip r:embed="rId10"/>
          <a:stretch>
            <a:fillRect/>
          </a:stretch>
        </p:blipFill>
        <p:spPr>
          <a:xfrm>
            <a:off x="6297622" y="4835093"/>
            <a:ext cx="2466000" cy="1260000"/>
          </a:xfrm>
          <a:prstGeom prst="rect">
            <a:avLst/>
          </a:prstGeom>
        </p:spPr>
      </p:pic>
    </p:spTree>
    <p:extLst>
      <p:ext uri="{BB962C8B-B14F-4D97-AF65-F5344CB8AC3E}">
        <p14:creationId xmlns:p14="http://schemas.microsoft.com/office/powerpoint/2010/main" val="12848986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
            </a:r>
            <a:br>
              <a:rPr lang="en-US" dirty="0"/>
            </a:br>
            <a:r>
              <a:rPr lang="en-US" dirty="0"/>
              <a:t/>
            </a:r>
            <a:br>
              <a:rPr lang="en-US" dirty="0"/>
            </a:br>
            <a:endParaRPr lang="en-US" b="0" i="1" cap="none" dirty="0">
              <a:solidFill>
                <a:schemeClr val="tx1"/>
              </a:solidFill>
            </a:endParaRPr>
          </a:p>
        </p:txBody>
      </p:sp>
      <p:sp>
        <p:nvSpPr>
          <p:cNvPr id="4" name="Slide Number Placeholder 3"/>
          <p:cNvSpPr>
            <a:spLocks noGrp="1"/>
          </p:cNvSpPr>
          <p:nvPr>
            <p:ph type="sldNum" sz="quarter" idx="10"/>
          </p:nvPr>
        </p:nvSpPr>
        <p:spPr/>
        <p:txBody>
          <a:bodyPr/>
          <a:lstStyle/>
          <a:p>
            <a:fld id="{026A839D-8BA3-EB44-8091-71BB10A77D74}" type="slidenum">
              <a:rPr lang="en-US" smtClean="0"/>
              <a:pPr/>
              <a:t>19</a:t>
            </a:fld>
            <a:endParaRPr lang="en-US" dirty="0"/>
          </a:p>
        </p:txBody>
      </p:sp>
      <p:sp>
        <p:nvSpPr>
          <p:cNvPr id="6" name="Rectangle 5"/>
          <p:cNvSpPr/>
          <p:nvPr/>
        </p:nvSpPr>
        <p:spPr>
          <a:xfrm>
            <a:off x="381000" y="1852863"/>
            <a:ext cx="8420100" cy="41508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200000"/>
              </a:lnSpc>
            </a:pPr>
            <a:r>
              <a:rPr lang="de-DE" sz="2400" b="1" dirty="0">
                <a:solidFill>
                  <a:srgbClr val="CAC8C8"/>
                </a:solidFill>
              </a:rPr>
              <a:t>SORR – A Short Introduction</a:t>
            </a:r>
          </a:p>
          <a:p>
            <a:pPr>
              <a:lnSpc>
                <a:spcPct val="200000"/>
              </a:lnSpc>
            </a:pPr>
            <a:r>
              <a:rPr lang="de-DE" sz="2400" b="1" dirty="0">
                <a:solidFill>
                  <a:srgbClr val="CAC8C8"/>
                </a:solidFill>
              </a:rPr>
              <a:t>Methodology</a:t>
            </a:r>
          </a:p>
          <a:p>
            <a:pPr>
              <a:lnSpc>
                <a:spcPct val="200000"/>
              </a:lnSpc>
            </a:pPr>
            <a:r>
              <a:rPr lang="de-DE" sz="2400" b="1" dirty="0">
                <a:solidFill>
                  <a:srgbClr val="CAC8C8"/>
                </a:solidFill>
              </a:rPr>
              <a:t>Utility </a:t>
            </a:r>
            <a:r>
              <a:rPr lang="de-DE" sz="2400" b="1" dirty="0" err="1">
                <a:solidFill>
                  <a:srgbClr val="CAC8C8"/>
                </a:solidFill>
              </a:rPr>
              <a:t>Maximization</a:t>
            </a:r>
            <a:r>
              <a:rPr lang="de-DE" sz="2400" b="1" dirty="0">
                <a:solidFill>
                  <a:srgbClr val="CAC8C8"/>
                </a:solidFill>
              </a:rPr>
              <a:t> </a:t>
            </a:r>
            <a:r>
              <a:rPr lang="de-DE" sz="2400" b="1" dirty="0" err="1">
                <a:solidFill>
                  <a:srgbClr val="CAC8C8"/>
                </a:solidFill>
              </a:rPr>
              <a:t>with</a:t>
            </a:r>
            <a:r>
              <a:rPr lang="de-DE" sz="2400" b="1" dirty="0">
                <a:solidFill>
                  <a:srgbClr val="CAC8C8"/>
                </a:solidFill>
              </a:rPr>
              <a:t> </a:t>
            </a:r>
            <a:r>
              <a:rPr lang="de-DE" sz="2400" b="1" dirty="0" err="1">
                <a:solidFill>
                  <a:srgbClr val="CAC8C8"/>
                </a:solidFill>
              </a:rPr>
              <a:t>Static</a:t>
            </a:r>
            <a:r>
              <a:rPr lang="de-DE" sz="2400" b="1" dirty="0">
                <a:solidFill>
                  <a:srgbClr val="CAC8C8"/>
                </a:solidFill>
              </a:rPr>
              <a:t> </a:t>
            </a:r>
            <a:r>
              <a:rPr lang="de-DE" sz="2400" b="1" dirty="0" err="1">
                <a:solidFill>
                  <a:srgbClr val="CAC8C8"/>
                </a:solidFill>
              </a:rPr>
              <a:t>Glidepaths</a:t>
            </a:r>
            <a:endParaRPr lang="de-DE" sz="2400" b="1" dirty="0">
              <a:solidFill>
                <a:srgbClr val="CAC8C8"/>
              </a:solidFill>
            </a:endParaRPr>
          </a:p>
          <a:p>
            <a:pPr>
              <a:lnSpc>
                <a:spcPct val="200000"/>
              </a:lnSpc>
            </a:pPr>
            <a:r>
              <a:rPr lang="de-DE" sz="2400" b="1" dirty="0">
                <a:solidFill>
                  <a:srgbClr val="A42036"/>
                </a:solidFill>
              </a:rPr>
              <a:t>Utility </a:t>
            </a:r>
            <a:r>
              <a:rPr lang="de-DE" sz="2400" b="1" dirty="0" err="1">
                <a:solidFill>
                  <a:srgbClr val="A42036"/>
                </a:solidFill>
              </a:rPr>
              <a:t>Maximization</a:t>
            </a:r>
            <a:r>
              <a:rPr lang="de-DE" sz="2400" b="1" dirty="0">
                <a:solidFill>
                  <a:srgbClr val="A42036"/>
                </a:solidFill>
              </a:rPr>
              <a:t> </a:t>
            </a:r>
            <a:r>
              <a:rPr lang="de-DE" sz="2400" b="1" dirty="0" err="1">
                <a:solidFill>
                  <a:srgbClr val="A42036"/>
                </a:solidFill>
              </a:rPr>
              <a:t>with</a:t>
            </a:r>
            <a:r>
              <a:rPr lang="de-DE" sz="2400" b="1" dirty="0">
                <a:solidFill>
                  <a:srgbClr val="A42036"/>
                </a:solidFill>
              </a:rPr>
              <a:t> Dynamic </a:t>
            </a:r>
            <a:r>
              <a:rPr lang="de-DE" sz="2400" b="1" dirty="0" err="1">
                <a:solidFill>
                  <a:srgbClr val="A42036"/>
                </a:solidFill>
              </a:rPr>
              <a:t>Glidepaths</a:t>
            </a:r>
            <a:endParaRPr lang="de-DE" sz="2400" b="1" dirty="0">
              <a:solidFill>
                <a:srgbClr val="A42036"/>
              </a:solidFill>
            </a:endParaRPr>
          </a:p>
          <a:p>
            <a:pPr>
              <a:lnSpc>
                <a:spcPct val="200000"/>
              </a:lnSpc>
            </a:pPr>
            <a:r>
              <a:rPr lang="de-DE" sz="2400" b="1" dirty="0" err="1">
                <a:solidFill>
                  <a:srgbClr val="CAC8C8"/>
                </a:solidFill>
              </a:rPr>
              <a:t>Conclusion</a:t>
            </a:r>
            <a:endParaRPr lang="en-US" sz="2400" b="1" dirty="0">
              <a:solidFill>
                <a:srgbClr val="CAC8C8"/>
              </a:solidFill>
            </a:endParaRPr>
          </a:p>
        </p:txBody>
      </p:sp>
    </p:spTree>
    <p:extLst>
      <p:ext uri="{BB962C8B-B14F-4D97-AF65-F5344CB8AC3E}">
        <p14:creationId xmlns:p14="http://schemas.microsoft.com/office/powerpoint/2010/main" val="35643732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
            </a:r>
            <a:br>
              <a:rPr lang="en-US" dirty="0"/>
            </a:br>
            <a:r>
              <a:rPr lang="en-US" dirty="0"/>
              <a:t/>
            </a:r>
            <a:br>
              <a:rPr lang="en-US" dirty="0"/>
            </a:br>
            <a:endParaRPr lang="en-US" b="0" i="1" cap="none" dirty="0">
              <a:solidFill>
                <a:schemeClr val="tx1"/>
              </a:solidFill>
            </a:endParaRPr>
          </a:p>
        </p:txBody>
      </p:sp>
      <p:sp>
        <p:nvSpPr>
          <p:cNvPr id="4" name="Slide Number Placeholder 3"/>
          <p:cNvSpPr>
            <a:spLocks noGrp="1"/>
          </p:cNvSpPr>
          <p:nvPr>
            <p:ph type="sldNum" sz="quarter" idx="10"/>
          </p:nvPr>
        </p:nvSpPr>
        <p:spPr/>
        <p:txBody>
          <a:bodyPr/>
          <a:lstStyle/>
          <a:p>
            <a:fld id="{026A839D-8BA3-EB44-8091-71BB10A77D74}" type="slidenum">
              <a:rPr lang="en-US" smtClean="0"/>
              <a:pPr/>
              <a:t>2</a:t>
            </a:fld>
            <a:endParaRPr lang="en-US" dirty="0"/>
          </a:p>
        </p:txBody>
      </p:sp>
      <p:sp>
        <p:nvSpPr>
          <p:cNvPr id="5" name="Title 1"/>
          <p:cNvSpPr txBox="1">
            <a:spLocks/>
          </p:cNvSpPr>
          <p:nvPr/>
        </p:nvSpPr>
        <p:spPr>
          <a:xfrm>
            <a:off x="342900" y="0"/>
            <a:ext cx="8444484" cy="1584960"/>
          </a:xfrm>
          <a:prstGeom prst="rect">
            <a:avLst/>
          </a:prstGeom>
        </p:spPr>
        <p:txBody>
          <a:bodyPr vert="horz" lIns="91440" tIns="45720" rIns="91440" bIns="45720" rtlCol="0" anchor="ctr" anchorCtr="0">
            <a:noAutofit/>
          </a:bodyPr>
          <a:lstStyle>
            <a:lvl1pPr algn="l" defTabSz="457200" rtl="0" eaLnBrk="1" latinLnBrk="0" hangingPunct="1">
              <a:spcBef>
                <a:spcPct val="0"/>
              </a:spcBef>
              <a:buNone/>
              <a:defRPr sz="3800" b="1" i="0" kern="1200" cap="all" spc="100" baseline="0">
                <a:solidFill>
                  <a:srgbClr val="FFFFFF"/>
                </a:solidFill>
                <a:latin typeface="Arial"/>
                <a:ea typeface="+mj-ea"/>
                <a:cs typeface="Arial"/>
              </a:defRPr>
            </a:lvl1pPr>
          </a:lstStyle>
          <a:p>
            <a:r>
              <a:rPr lang="en-US" dirty="0"/>
              <a:t/>
            </a:r>
            <a:br>
              <a:rPr lang="en-US" dirty="0"/>
            </a:br>
            <a:r>
              <a:rPr lang="en-US" dirty="0"/>
              <a:t>question posed</a:t>
            </a:r>
            <a:br>
              <a:rPr lang="en-US" dirty="0"/>
            </a:br>
            <a:endParaRPr lang="en-US" b="0" i="1" cap="none" dirty="0">
              <a:solidFill>
                <a:schemeClr val="tx1"/>
              </a:solidFill>
            </a:endParaRPr>
          </a:p>
        </p:txBody>
      </p:sp>
      <p:sp>
        <p:nvSpPr>
          <p:cNvPr id="7" name="TextBox 6"/>
          <p:cNvSpPr txBox="1"/>
          <p:nvPr/>
        </p:nvSpPr>
        <p:spPr>
          <a:xfrm>
            <a:off x="342900" y="1846997"/>
            <a:ext cx="8458200" cy="2862322"/>
          </a:xfrm>
          <a:prstGeom prst="rect">
            <a:avLst/>
          </a:prstGeom>
          <a:noFill/>
        </p:spPr>
        <p:txBody>
          <a:bodyPr wrap="square" rtlCol="0">
            <a:spAutoFit/>
          </a:bodyPr>
          <a:lstStyle/>
          <a:p>
            <a:pPr algn="just">
              <a:lnSpc>
                <a:spcPts val="2400"/>
              </a:lnSpc>
            </a:pPr>
            <a:r>
              <a:rPr lang="de-DE" sz="2000" dirty="0">
                <a:solidFill>
                  <a:srgbClr val="323C47"/>
                </a:solidFill>
                <a:latin typeface="Arial" charset="0"/>
              </a:rPr>
              <a:t>Many Defined Contribution Plan investors use a Target Date Fund as their primary investment strategy. These strategies are designed to de-risk into retirement in order to </a:t>
            </a:r>
            <a:r>
              <a:rPr lang="de-DE" sz="2000" b="1" dirty="0">
                <a:solidFill>
                  <a:srgbClr val="A42036"/>
                </a:solidFill>
                <a:latin typeface="Arial" charset="0"/>
              </a:rPr>
              <a:t>mitigate SORR</a:t>
            </a:r>
            <a:r>
              <a:rPr lang="de-DE" sz="2000" dirty="0">
                <a:solidFill>
                  <a:srgbClr val="323C47"/>
                </a:solidFill>
                <a:latin typeface="Arial" charset="0"/>
              </a:rPr>
              <a:t>. Your goal is to propose ways to </a:t>
            </a:r>
            <a:r>
              <a:rPr lang="de-DE" sz="2000" b="1" dirty="0">
                <a:solidFill>
                  <a:srgbClr val="A42036"/>
                </a:solidFill>
                <a:latin typeface="Arial" charset="0"/>
              </a:rPr>
              <a:t>improve upon glidepath </a:t>
            </a:r>
            <a:r>
              <a:rPr lang="de-DE" sz="2000" dirty="0">
                <a:solidFill>
                  <a:srgbClr val="323C47"/>
                </a:solidFill>
                <a:latin typeface="Arial" charset="0"/>
              </a:rPr>
              <a:t>strategy in order to mitigate SORR. What is the mechanism by which your proposed strategy further addresses SORR? Which approaches are most effective? In addition to an investment strategy, you will need to </a:t>
            </a:r>
            <a:r>
              <a:rPr lang="de-DE" sz="2000" b="1" dirty="0">
                <a:solidFill>
                  <a:srgbClr val="A42036"/>
                </a:solidFill>
                <a:latin typeface="Arial" charset="0"/>
              </a:rPr>
              <a:t>assume a withdrawal strategy </a:t>
            </a:r>
            <a:r>
              <a:rPr lang="de-DE" sz="2000" dirty="0">
                <a:solidFill>
                  <a:srgbClr val="323C47"/>
                </a:solidFill>
                <a:latin typeface="Arial" charset="0"/>
              </a:rPr>
              <a:t>for portfolio. The withdrawal strategy should be </a:t>
            </a:r>
            <a:r>
              <a:rPr lang="de-DE" sz="2000" b="1" dirty="0">
                <a:solidFill>
                  <a:srgbClr val="A42036"/>
                </a:solidFill>
                <a:latin typeface="Arial" charset="0"/>
              </a:rPr>
              <a:t>constant in $ amounts </a:t>
            </a:r>
            <a:r>
              <a:rPr lang="de-DE" sz="2000" dirty="0">
                <a:solidFill>
                  <a:srgbClr val="323C47"/>
                </a:solidFill>
                <a:latin typeface="Arial" charset="0"/>
              </a:rPr>
              <a:t>regardless of assumed investment strategy.</a:t>
            </a:r>
            <a:endParaRPr lang="en-US" sz="2000" dirty="0">
              <a:solidFill>
                <a:srgbClr val="323C47"/>
              </a:solidFill>
              <a:latin typeface="Arial" charset="0"/>
            </a:endParaRPr>
          </a:p>
        </p:txBody>
      </p:sp>
    </p:spTree>
    <p:extLst>
      <p:ext uri="{BB962C8B-B14F-4D97-AF65-F5344CB8AC3E}">
        <p14:creationId xmlns:p14="http://schemas.microsoft.com/office/powerpoint/2010/main" val="7937418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625180389"/>
              </p:ext>
            </p:extLst>
          </p:nvPr>
        </p:nvGraphicFramePr>
        <p:xfrm>
          <a:off x="342899" y="1667597"/>
          <a:ext cx="8442323" cy="4425933"/>
        </p:xfrm>
        <a:graphic>
          <a:graphicData uri="http://schemas.openxmlformats.org/drawingml/2006/table">
            <a:tbl>
              <a:tblPr firstRow="1" bandRow="1">
                <a:tableStyleId>{5C22544A-7EE6-4342-B048-85BDC9FD1C3A}</a:tableStyleId>
              </a:tblPr>
              <a:tblGrid>
                <a:gridCol w="336723">
                  <a:extLst>
                    <a:ext uri="{9D8B030D-6E8A-4147-A177-3AD203B41FA5}">
                      <a16:colId xmlns="" xmlns:a16="http://schemas.microsoft.com/office/drawing/2014/main" val="20000"/>
                    </a:ext>
                  </a:extLst>
                </a:gridCol>
                <a:gridCol w="630194">
                  <a:extLst>
                    <a:ext uri="{9D8B030D-6E8A-4147-A177-3AD203B41FA5}">
                      <a16:colId xmlns="" xmlns:a16="http://schemas.microsoft.com/office/drawing/2014/main" val="20001"/>
                    </a:ext>
                  </a:extLst>
                </a:gridCol>
                <a:gridCol w="2491802">
                  <a:extLst>
                    <a:ext uri="{9D8B030D-6E8A-4147-A177-3AD203B41FA5}">
                      <a16:colId xmlns="" xmlns:a16="http://schemas.microsoft.com/office/drawing/2014/main" val="20002"/>
                    </a:ext>
                  </a:extLst>
                </a:gridCol>
                <a:gridCol w="2491802">
                  <a:extLst>
                    <a:ext uri="{9D8B030D-6E8A-4147-A177-3AD203B41FA5}">
                      <a16:colId xmlns="" xmlns:a16="http://schemas.microsoft.com/office/drawing/2014/main" val="20003"/>
                    </a:ext>
                  </a:extLst>
                </a:gridCol>
                <a:gridCol w="2491802">
                  <a:extLst>
                    <a:ext uri="{9D8B030D-6E8A-4147-A177-3AD203B41FA5}">
                      <a16:colId xmlns="" xmlns:a16="http://schemas.microsoft.com/office/drawing/2014/main" val="20004"/>
                    </a:ext>
                  </a:extLst>
                </a:gridCol>
              </a:tblGrid>
              <a:tr h="298340">
                <a:tc>
                  <a:txBody>
                    <a:bodyPr/>
                    <a:lstStyle/>
                    <a:p>
                      <a:endParaRPr lang="en-US" sz="1400" dirty="0">
                        <a:solidFill>
                          <a:srgbClr val="FFFFFF"/>
                        </a:solidFill>
                      </a:endParaRPr>
                    </a:p>
                  </a:txBody>
                  <a:tcPr>
                    <a:lnL w="12700" cmpd="sng">
                      <a:noFill/>
                    </a:lnL>
                    <a:lnR w="12700" cmpd="sng">
                      <a:noFill/>
                    </a:lnR>
                    <a:lnT w="12700" cap="flat" cmpd="sng" algn="ctr">
                      <a:noFill/>
                      <a:prstDash val="solid"/>
                      <a:round/>
                      <a:headEnd type="none" w="med" len="med"/>
                      <a:tailEnd type="none" w="med" len="med"/>
                    </a:lnT>
                    <a:lnB w="38100" cmpd="sng">
                      <a:noFill/>
                    </a:lnB>
                    <a:lnTlToBr w="12700" cmpd="sng">
                      <a:noFill/>
                      <a:prstDash val="solid"/>
                    </a:lnTlToBr>
                    <a:lnBlToTr w="12700" cmpd="sng">
                      <a:noFill/>
                      <a:prstDash val="solid"/>
                    </a:lnBlToTr>
                    <a:solidFill>
                      <a:srgbClr val="A42036"/>
                    </a:solidFill>
                  </a:tcPr>
                </a:tc>
                <a:tc>
                  <a:txBody>
                    <a:bodyPr/>
                    <a:lstStyle/>
                    <a:p>
                      <a:endParaRPr lang="en-US" sz="1400" dirty="0">
                        <a:solidFill>
                          <a:srgbClr val="FFFFFF"/>
                        </a:solidFill>
                      </a:endParaRPr>
                    </a:p>
                  </a:txBody>
                  <a:tcPr>
                    <a:lnL w="12700" cmpd="sng">
                      <a:noFill/>
                    </a:lnL>
                    <a:lnR w="12700" cmpd="sng">
                      <a:noFill/>
                    </a:lnR>
                    <a:lnT w="12700" cap="flat" cmpd="sng" algn="ctr">
                      <a:noFill/>
                      <a:prstDash val="solid"/>
                      <a:round/>
                      <a:headEnd type="none" w="med" len="med"/>
                      <a:tailEnd type="none" w="med" len="med"/>
                    </a:lnT>
                    <a:lnB w="38100" cmpd="sng">
                      <a:noFill/>
                    </a:lnB>
                    <a:lnTlToBr w="12700" cmpd="sng">
                      <a:noFill/>
                      <a:prstDash val="solid"/>
                    </a:lnTlToBr>
                    <a:lnBlToTr w="12700" cmpd="sng">
                      <a:noFill/>
                      <a:prstDash val="solid"/>
                    </a:lnBlToTr>
                    <a:solidFill>
                      <a:srgbClr val="A42036"/>
                    </a:solidFill>
                  </a:tcPr>
                </a:tc>
                <a:tc gridSpan="3">
                  <a:txBody>
                    <a:bodyPr/>
                    <a:lstStyle/>
                    <a:p>
                      <a:pPr algn="ctr"/>
                      <a:r>
                        <a:rPr lang="en-US" sz="1400" dirty="0" err="1">
                          <a:solidFill>
                            <a:srgbClr val="FFFFFF"/>
                          </a:solidFill>
                        </a:rPr>
                        <a:t>Glidepath</a:t>
                      </a:r>
                      <a:endParaRPr lang="en-US" sz="1400" dirty="0">
                        <a:solidFill>
                          <a:srgbClr val="FFFFFF"/>
                        </a:solidFill>
                      </a:endParaRPr>
                    </a:p>
                  </a:txBody>
                  <a:tcPr>
                    <a:lnL w="12700" cmpd="sng">
                      <a:noFill/>
                    </a:lnL>
                    <a:lnR w="12700" cmpd="sng">
                      <a:noFill/>
                    </a:lnR>
                    <a:lnT w="12700" cap="flat" cmpd="sng" algn="ctr">
                      <a:noFill/>
                      <a:prstDash val="solid"/>
                      <a:round/>
                      <a:headEnd type="none" w="med" len="med"/>
                      <a:tailEnd type="none" w="med" len="med"/>
                    </a:lnT>
                    <a:lnB w="38100" cmpd="sng">
                      <a:noFill/>
                    </a:lnB>
                    <a:lnTlToBr w="12700" cmpd="sng">
                      <a:noFill/>
                      <a:prstDash val="solid"/>
                    </a:lnTlToBr>
                    <a:lnBlToTr w="12700" cmpd="sng">
                      <a:noFill/>
                      <a:prstDash val="solid"/>
                    </a:lnBlToTr>
                    <a:solidFill>
                      <a:srgbClr val="A42036"/>
                    </a:solidFill>
                  </a:tcPr>
                </a:tc>
                <a:tc hMerge="1">
                  <a:txBody>
                    <a:bodyPr/>
                    <a:lstStyle/>
                    <a:p>
                      <a:endParaRPr lang="en-US" sz="1400" dirty="0">
                        <a:solidFill>
                          <a:srgbClr val="323C47"/>
                        </a:solidFill>
                      </a:endParaRPr>
                    </a:p>
                  </a:txBody>
                  <a:tcPr>
                    <a:lnT w="12700" cap="flat" cmpd="sng" algn="ctr">
                      <a:solidFill>
                        <a:schemeClr val="bg1"/>
                      </a:solidFill>
                      <a:prstDash val="solid"/>
                      <a:round/>
                      <a:headEnd type="none" w="med" len="med"/>
                      <a:tailEnd type="none" w="med" len="med"/>
                    </a:lnT>
                    <a:noFill/>
                  </a:tcPr>
                </a:tc>
                <a:tc hMerge="1">
                  <a:txBody>
                    <a:bodyPr/>
                    <a:lstStyle/>
                    <a:p>
                      <a:endParaRPr lang="en-US" sz="1400" dirty="0">
                        <a:solidFill>
                          <a:srgbClr val="323C47"/>
                        </a:solidFill>
                      </a:endParaRPr>
                    </a:p>
                  </a:txBody>
                  <a:tcPr>
                    <a:lnT w="12700" cap="flat" cmpd="sng" algn="ctr">
                      <a:solidFill>
                        <a:schemeClr val="bg1"/>
                      </a:solidFill>
                      <a:prstDash val="solid"/>
                      <a:round/>
                      <a:headEnd type="none" w="med" len="med"/>
                      <a:tailEnd type="none" w="med" len="med"/>
                    </a:lnT>
                    <a:noFill/>
                  </a:tcPr>
                </a:tc>
                <a:extLst>
                  <a:ext uri="{0D108BD9-81ED-4DB2-BD59-A6C34878D82A}">
                    <a16:rowId xmlns="" xmlns:a16="http://schemas.microsoft.com/office/drawing/2014/main" val="10000"/>
                  </a:ext>
                </a:extLst>
              </a:tr>
              <a:tr h="298340">
                <a:tc>
                  <a:txBody>
                    <a:bodyPr/>
                    <a:lstStyle/>
                    <a:p>
                      <a:endParaRPr lang="en-US" sz="1400">
                        <a:solidFill>
                          <a:srgbClr val="FFFFFF"/>
                        </a:solidFill>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A42036"/>
                    </a:solidFill>
                  </a:tcPr>
                </a:tc>
                <a:tc>
                  <a:txBody>
                    <a:bodyPr/>
                    <a:lstStyle/>
                    <a:p>
                      <a:endParaRPr lang="en-US" sz="1400" dirty="0">
                        <a:solidFill>
                          <a:srgbClr val="FFFFFF"/>
                        </a:solidFill>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A42036"/>
                    </a:solidFill>
                  </a:tcPr>
                </a:tc>
                <a:tc>
                  <a:txBody>
                    <a:bodyPr/>
                    <a:lstStyle/>
                    <a:p>
                      <a:pPr algn="ctr"/>
                      <a:r>
                        <a:rPr lang="en-US" sz="1400" dirty="0">
                          <a:solidFill>
                            <a:srgbClr val="FFFFFF"/>
                          </a:solidFill>
                        </a:rPr>
                        <a:t>Equity</a:t>
                      </a:r>
                      <a:r>
                        <a:rPr lang="en-US" sz="1400" baseline="0" dirty="0">
                          <a:solidFill>
                            <a:srgbClr val="FFFFFF"/>
                          </a:solidFill>
                        </a:rPr>
                        <a:t> from 0.3 to 0.6</a:t>
                      </a:r>
                      <a:endParaRPr lang="en-US" sz="1400" dirty="0">
                        <a:solidFill>
                          <a:srgbClr val="FFFFFF"/>
                        </a:solidFill>
                      </a:endParaRPr>
                    </a:p>
                  </a:txBody>
                  <a:tcPr>
                    <a:lnL w="12700" cmpd="sng">
                      <a:noFill/>
                    </a:lnL>
                    <a:lnR w="12700" cmpd="sng">
                      <a:noFill/>
                    </a:lnR>
                    <a:lnT w="38100" cmpd="sng">
                      <a:noFill/>
                    </a:lnT>
                    <a:lnB w="3175" cap="flat" cmpd="sng" algn="ctr">
                      <a:noFill/>
                      <a:prstDash val="sysDot"/>
                      <a:round/>
                      <a:headEnd type="none" w="med" len="med"/>
                      <a:tailEnd type="none" w="med" len="med"/>
                    </a:lnB>
                    <a:lnTlToBr w="12700" cmpd="sng">
                      <a:noFill/>
                      <a:prstDash val="solid"/>
                    </a:lnTlToBr>
                    <a:lnBlToTr w="12700" cmpd="sng">
                      <a:noFill/>
                      <a:prstDash val="solid"/>
                    </a:lnBlToTr>
                    <a:solidFill>
                      <a:srgbClr val="A42036"/>
                    </a:solidFill>
                  </a:tcPr>
                </a:tc>
                <a:tc>
                  <a:txBody>
                    <a:bodyPr/>
                    <a:lstStyle/>
                    <a:p>
                      <a:pPr algn="ctr"/>
                      <a:r>
                        <a:rPr lang="en-US" sz="1400" dirty="0">
                          <a:solidFill>
                            <a:srgbClr val="FFFFFF"/>
                          </a:solidFill>
                        </a:rPr>
                        <a:t>Equity from 0.6 to 0.3</a:t>
                      </a:r>
                    </a:p>
                  </a:txBody>
                  <a:tcPr>
                    <a:lnL w="12700" cmpd="sng">
                      <a:noFill/>
                    </a:lnL>
                    <a:lnR w="12700" cmpd="sng">
                      <a:noFill/>
                    </a:lnR>
                    <a:lnT w="38100" cmpd="sng">
                      <a:noFill/>
                    </a:lnT>
                    <a:lnB w="3175" cap="flat" cmpd="sng" algn="ctr">
                      <a:noFill/>
                      <a:prstDash val="sysDot"/>
                      <a:round/>
                      <a:headEnd type="none" w="med" len="med"/>
                      <a:tailEnd type="none" w="med" len="med"/>
                    </a:lnB>
                    <a:lnTlToBr w="12700" cmpd="sng">
                      <a:noFill/>
                      <a:prstDash val="solid"/>
                    </a:lnTlToBr>
                    <a:lnBlToTr w="12700" cmpd="sng">
                      <a:noFill/>
                      <a:prstDash val="solid"/>
                    </a:lnBlToTr>
                    <a:solidFill>
                      <a:srgbClr val="A42036"/>
                    </a:solidFill>
                  </a:tcPr>
                </a:tc>
                <a:tc>
                  <a:txBody>
                    <a:bodyPr/>
                    <a:lstStyle/>
                    <a:p>
                      <a:pPr algn="ctr"/>
                      <a:r>
                        <a:rPr lang="en-US" sz="1400" dirty="0">
                          <a:solidFill>
                            <a:srgbClr val="FFFFFF"/>
                          </a:solidFill>
                        </a:rPr>
                        <a:t>100 – Age</a:t>
                      </a:r>
                    </a:p>
                  </a:txBody>
                  <a:tcPr>
                    <a:lnL w="12700" cmpd="sng">
                      <a:noFill/>
                    </a:lnL>
                    <a:lnR w="12700" cmpd="sng">
                      <a:noFill/>
                    </a:lnR>
                    <a:lnT w="38100" cmpd="sng">
                      <a:noFill/>
                    </a:lnT>
                    <a:lnB w="3175" cap="flat" cmpd="sng" algn="ctr">
                      <a:noFill/>
                      <a:prstDash val="sysDot"/>
                      <a:round/>
                      <a:headEnd type="none" w="med" len="med"/>
                      <a:tailEnd type="none" w="med" len="med"/>
                    </a:lnB>
                    <a:lnTlToBr w="12700" cmpd="sng">
                      <a:noFill/>
                      <a:prstDash val="solid"/>
                    </a:lnTlToBr>
                    <a:lnBlToTr w="12700" cmpd="sng">
                      <a:noFill/>
                      <a:prstDash val="solid"/>
                    </a:lnBlToTr>
                    <a:solidFill>
                      <a:srgbClr val="A42036"/>
                    </a:solidFill>
                  </a:tcPr>
                </a:tc>
                <a:extLst>
                  <a:ext uri="{0D108BD9-81ED-4DB2-BD59-A6C34878D82A}">
                    <a16:rowId xmlns="" xmlns:a16="http://schemas.microsoft.com/office/drawing/2014/main" val="10001"/>
                  </a:ext>
                </a:extLst>
              </a:tr>
              <a:tr h="1272111">
                <a:tc rowSpan="3">
                  <a:txBody>
                    <a:bodyPr/>
                    <a:lstStyle/>
                    <a:p>
                      <a:pPr algn="ctr"/>
                      <a:r>
                        <a:rPr lang="en-US" sz="1400" b="1" dirty="0">
                          <a:solidFill>
                            <a:srgbClr val="FFFFFF"/>
                          </a:solidFill>
                        </a:rPr>
                        <a:t>Timing bad return</a:t>
                      </a:r>
                    </a:p>
                  </a:txBody>
                  <a:tcPr vert="vert270">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r>
                        <a:rPr lang="en-US" sz="1400" dirty="0">
                          <a:solidFill>
                            <a:srgbClr val="FFFFFF"/>
                          </a:solidFill>
                        </a:rPr>
                        <a:t>Late</a:t>
                      </a:r>
                    </a:p>
                    <a:p>
                      <a:r>
                        <a:rPr lang="en-US" sz="1400" dirty="0">
                          <a:solidFill>
                            <a:srgbClr val="FFFFFF"/>
                          </a:solidFill>
                        </a:rPr>
                        <a:t>(SORR</a:t>
                      </a:r>
                      <a:r>
                        <a:rPr lang="en-US" sz="1400" baseline="0" dirty="0">
                          <a:solidFill>
                            <a:srgbClr val="FFFFFF"/>
                          </a:solidFill>
                        </a:rPr>
                        <a:t> = 0.3)</a:t>
                      </a:r>
                      <a:endParaRPr lang="en-US" sz="1400" dirty="0">
                        <a:solidFill>
                          <a:srgbClr val="FFFFFF"/>
                        </a:solidFill>
                      </a:endParaRPr>
                    </a:p>
                  </a:txBody>
                  <a:tcPr vert="vert270">
                    <a:lnL w="12700" cmpd="sng">
                      <a:noFill/>
                    </a:lnL>
                    <a:lnR w="3175" cap="flat" cmpd="sng" algn="ctr">
                      <a:noFill/>
                      <a:prstDash val="sysDot"/>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endParaRPr lang="en-US" sz="1400" dirty="0">
                        <a:solidFill>
                          <a:srgbClr val="323C47"/>
                        </a:solidFill>
                      </a:endParaRPr>
                    </a:p>
                  </a:txBody>
                  <a:tcPr>
                    <a:lnL w="3175" cap="flat" cmpd="sng" algn="ctr">
                      <a:noFill/>
                      <a:prstDash val="sysDot"/>
                      <a:round/>
                      <a:headEnd type="none" w="med" len="med"/>
                      <a:tailEnd type="none" w="med" len="med"/>
                    </a:lnL>
                    <a:lnR w="9525" cap="flat" cmpd="sng" algn="ctr">
                      <a:solidFill>
                        <a:srgbClr val="323C47"/>
                      </a:solidFill>
                      <a:prstDash val="sysDot"/>
                      <a:round/>
                      <a:headEnd type="none" w="med" len="med"/>
                      <a:tailEnd type="none" w="med" len="med"/>
                    </a:lnR>
                    <a:lnT w="3175" cap="flat" cmpd="sng" algn="ctr">
                      <a:no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1400" dirty="0">
                        <a:solidFill>
                          <a:srgbClr val="323C47"/>
                        </a:solidFill>
                      </a:endParaRPr>
                    </a:p>
                  </a:txBody>
                  <a:tcP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3175" cap="flat" cmpd="sng" algn="ctr">
                      <a:no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1400" dirty="0">
                        <a:solidFill>
                          <a:srgbClr val="323C47"/>
                        </a:solidFill>
                      </a:endParaRPr>
                    </a:p>
                  </a:txBody>
                  <a:tcPr>
                    <a:lnL w="9525" cap="flat" cmpd="sng" algn="ctr">
                      <a:solidFill>
                        <a:srgbClr val="323C47"/>
                      </a:solidFill>
                      <a:prstDash val="sysDot"/>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2"/>
                  </a:ext>
                </a:extLst>
              </a:tr>
              <a:tr h="1272111">
                <a:tc vMerge="1">
                  <a:txBody>
                    <a:bodyPr/>
                    <a:lstStyle/>
                    <a:p>
                      <a:endParaRPr lang="en-US" sz="1400" dirty="0">
                        <a:solidFill>
                          <a:srgbClr val="323C47"/>
                        </a:solidFill>
                      </a:endParaRPr>
                    </a:p>
                  </a:txBody>
                  <a:tcPr vert="vert270">
                    <a:noFill/>
                  </a:tcPr>
                </a:tc>
                <a:tc>
                  <a:txBody>
                    <a:bodyPr/>
                    <a:lstStyle/>
                    <a:p>
                      <a:r>
                        <a:rPr lang="en-US" sz="1400" dirty="0">
                          <a:solidFill>
                            <a:srgbClr val="FFFFFF"/>
                          </a:solidFill>
                        </a:rPr>
                        <a:t>Random</a:t>
                      </a:r>
                    </a:p>
                    <a:p>
                      <a:r>
                        <a:rPr lang="en-US" sz="1400" dirty="0">
                          <a:solidFill>
                            <a:srgbClr val="FFFFFF"/>
                          </a:solidFill>
                        </a:rPr>
                        <a:t>(SORR = 0.5)</a:t>
                      </a:r>
                    </a:p>
                  </a:txBody>
                  <a:tcPr vert="vert270">
                    <a:lnL w="12700" cmpd="sng">
                      <a:noFill/>
                    </a:lnL>
                    <a:lnR w="3175" cap="flat" cmpd="sng" algn="ctr">
                      <a:noFill/>
                      <a:prstDash val="sysDot"/>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endParaRPr lang="en-US" sz="1400" dirty="0">
                        <a:solidFill>
                          <a:srgbClr val="323C47"/>
                        </a:solidFill>
                      </a:endParaRPr>
                    </a:p>
                  </a:txBody>
                  <a:tcPr>
                    <a:lnL w="3175" cap="flat" cmpd="sng" algn="ctr">
                      <a:no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1400" dirty="0">
                        <a:solidFill>
                          <a:srgbClr val="323C47"/>
                        </a:solidFill>
                      </a:endParaRPr>
                    </a:p>
                  </a:txBody>
                  <a:tcP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1400" dirty="0">
                        <a:solidFill>
                          <a:srgbClr val="323C47"/>
                        </a:solidFill>
                      </a:endParaRPr>
                    </a:p>
                  </a:txBody>
                  <a:tcPr>
                    <a:lnL w="9525" cap="flat" cmpd="sng" algn="ctr">
                      <a:solidFill>
                        <a:srgbClr val="323C47"/>
                      </a:solidFill>
                      <a:prstDash val="sysDot"/>
                      <a:round/>
                      <a:headEnd type="none" w="med" len="med"/>
                      <a:tailEnd type="none" w="med" len="med"/>
                    </a:lnL>
                    <a:lnR w="3175" cap="flat" cmpd="sng" algn="ctr">
                      <a:no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3"/>
                  </a:ext>
                </a:extLst>
              </a:tr>
              <a:tr h="1272111">
                <a:tc vMerge="1">
                  <a:txBody>
                    <a:bodyPr/>
                    <a:lstStyle/>
                    <a:p>
                      <a:endParaRPr lang="en-US" sz="1400" dirty="0">
                        <a:solidFill>
                          <a:srgbClr val="323C47"/>
                        </a:solidFill>
                      </a:endParaRPr>
                    </a:p>
                  </a:txBody>
                  <a:tcPr vert="vert270">
                    <a:noFill/>
                  </a:tcPr>
                </a:tc>
                <a:tc>
                  <a:txBody>
                    <a:bodyPr/>
                    <a:lstStyle/>
                    <a:p>
                      <a:r>
                        <a:rPr lang="en-US" sz="1400" dirty="0">
                          <a:solidFill>
                            <a:srgbClr val="FFFFFF"/>
                          </a:solidFill>
                        </a:rPr>
                        <a:t>Early</a:t>
                      </a:r>
                    </a:p>
                    <a:p>
                      <a:r>
                        <a:rPr lang="en-US" sz="1400" dirty="0">
                          <a:solidFill>
                            <a:srgbClr val="FFFFFF"/>
                          </a:solidFill>
                        </a:rPr>
                        <a:t> (SORR = 0.7)</a:t>
                      </a:r>
                    </a:p>
                  </a:txBody>
                  <a:tcPr vert="vert270">
                    <a:lnL w="12700" cmpd="sng">
                      <a:noFill/>
                    </a:lnL>
                    <a:lnR w="3175" cap="flat" cmpd="sng" algn="ctr">
                      <a:noFill/>
                      <a:prstDash val="sysDot"/>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endParaRPr lang="en-US" sz="1400" dirty="0">
                        <a:solidFill>
                          <a:srgbClr val="323C47"/>
                        </a:solidFill>
                      </a:endParaRPr>
                    </a:p>
                  </a:txBody>
                  <a:tcPr>
                    <a:lnL w="3175" cap="flat" cmpd="sng" algn="ctr">
                      <a:no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1400" dirty="0">
                        <a:solidFill>
                          <a:srgbClr val="323C47"/>
                        </a:solidFill>
                      </a:endParaRPr>
                    </a:p>
                  </a:txBody>
                  <a:tcP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1400" dirty="0">
                        <a:solidFill>
                          <a:srgbClr val="323C47"/>
                        </a:solidFill>
                      </a:endParaRPr>
                    </a:p>
                  </a:txBody>
                  <a:tcPr>
                    <a:lnL w="9525" cap="flat" cmpd="sng" algn="ctr">
                      <a:solidFill>
                        <a:srgbClr val="323C47"/>
                      </a:solidFill>
                      <a:prstDash val="sysDot"/>
                      <a:round/>
                      <a:headEnd type="none" w="med" len="med"/>
                      <a:tailEnd type="none" w="med" len="med"/>
                    </a:lnL>
                    <a:lnR w="3175" cap="flat" cmpd="sng" algn="ctr">
                      <a:noFill/>
                      <a:prstDash val="sysDot"/>
                      <a:round/>
                      <a:headEnd type="none" w="med" len="med"/>
                      <a:tailEnd type="none" w="med" len="med"/>
                    </a:lnR>
                    <a:lnT w="9525" cap="flat" cmpd="sng" algn="ctr">
                      <a:solidFill>
                        <a:srgbClr val="323C47"/>
                      </a:solid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4"/>
                  </a:ext>
                </a:extLst>
              </a:tr>
            </a:tbl>
          </a:graphicData>
        </a:graphic>
      </p:graphicFrame>
      <p:sp>
        <p:nvSpPr>
          <p:cNvPr id="2" name="Title 1"/>
          <p:cNvSpPr>
            <a:spLocks noGrp="1"/>
          </p:cNvSpPr>
          <p:nvPr>
            <p:ph type="title"/>
          </p:nvPr>
        </p:nvSpPr>
        <p:spPr>
          <a:xfrm>
            <a:off x="223168" y="390628"/>
            <a:ext cx="8549640" cy="1584960"/>
          </a:xfrm>
        </p:spPr>
        <p:txBody>
          <a:bodyPr/>
          <a:lstStyle/>
          <a:p>
            <a:pPr algn="ctr"/>
            <a:r>
              <a:rPr lang="en-US" dirty="0"/>
              <a:t/>
            </a:r>
            <a:br>
              <a:rPr lang="en-US" dirty="0"/>
            </a:br>
            <a:r>
              <a:rPr lang="en-US" dirty="0"/>
              <a:t/>
            </a:r>
            <a:br>
              <a:rPr lang="en-US" dirty="0"/>
            </a:br>
            <a:endParaRPr lang="en-US" b="0" i="1" cap="none" dirty="0">
              <a:solidFill>
                <a:schemeClr val="tx1"/>
              </a:solidFill>
            </a:endParaRPr>
          </a:p>
        </p:txBody>
      </p:sp>
      <p:sp>
        <p:nvSpPr>
          <p:cNvPr id="4" name="Slide Number Placeholder 3"/>
          <p:cNvSpPr>
            <a:spLocks noGrp="1"/>
          </p:cNvSpPr>
          <p:nvPr>
            <p:ph type="sldNum" sz="quarter" idx="10"/>
          </p:nvPr>
        </p:nvSpPr>
        <p:spPr/>
        <p:txBody>
          <a:bodyPr/>
          <a:lstStyle/>
          <a:p>
            <a:fld id="{026A839D-8BA3-EB44-8091-71BB10A77D74}" type="slidenum">
              <a:rPr lang="en-US" smtClean="0"/>
              <a:pPr/>
              <a:t>20</a:t>
            </a:fld>
            <a:endParaRPr lang="en-US" dirty="0"/>
          </a:p>
        </p:txBody>
      </p:sp>
      <p:sp>
        <p:nvSpPr>
          <p:cNvPr id="5" name="Title 1"/>
          <p:cNvSpPr txBox="1">
            <a:spLocks/>
          </p:cNvSpPr>
          <p:nvPr/>
        </p:nvSpPr>
        <p:spPr>
          <a:xfrm>
            <a:off x="342900" y="0"/>
            <a:ext cx="8497860" cy="1584960"/>
          </a:xfrm>
          <a:prstGeom prst="rect">
            <a:avLst/>
          </a:prstGeom>
        </p:spPr>
        <p:txBody>
          <a:bodyPr vert="horz" lIns="91440" tIns="45720" rIns="91440" bIns="45720" rtlCol="0" anchor="ctr" anchorCtr="0">
            <a:noAutofit/>
          </a:bodyPr>
          <a:lstStyle>
            <a:lvl1pPr algn="l" defTabSz="457200" rtl="0" eaLnBrk="1" latinLnBrk="0" hangingPunct="1">
              <a:spcBef>
                <a:spcPct val="0"/>
              </a:spcBef>
              <a:buNone/>
              <a:defRPr sz="3800" b="1" i="0" kern="1200" cap="all" spc="100" baseline="0">
                <a:solidFill>
                  <a:srgbClr val="FFFFFF"/>
                </a:solidFill>
                <a:latin typeface="Arial"/>
                <a:ea typeface="+mj-ea"/>
                <a:cs typeface="Arial"/>
              </a:defRPr>
            </a:lvl1pPr>
          </a:lstStyle>
          <a:p>
            <a:r>
              <a:rPr lang="en-US" dirty="0"/>
              <a:t>Semi-dynamic strategies</a:t>
            </a:r>
          </a:p>
        </p:txBody>
      </p:sp>
      <p:pic>
        <p:nvPicPr>
          <p:cNvPr id="6" name="Picture 5"/>
          <p:cNvPicPr>
            <a:picLocks/>
          </p:cNvPicPr>
          <p:nvPr/>
        </p:nvPicPr>
        <p:blipFill>
          <a:blip r:embed="rId3"/>
          <a:stretch>
            <a:fillRect/>
          </a:stretch>
        </p:blipFill>
        <p:spPr>
          <a:xfrm>
            <a:off x="1314389" y="2283578"/>
            <a:ext cx="2466000" cy="1260000"/>
          </a:xfrm>
          <a:prstGeom prst="rect">
            <a:avLst/>
          </a:prstGeom>
        </p:spPr>
      </p:pic>
      <p:pic>
        <p:nvPicPr>
          <p:cNvPr id="8" name="Picture 7"/>
          <p:cNvPicPr>
            <a:picLocks/>
          </p:cNvPicPr>
          <p:nvPr/>
        </p:nvPicPr>
        <p:blipFill>
          <a:blip r:embed="rId4"/>
          <a:stretch>
            <a:fillRect/>
          </a:stretch>
        </p:blipFill>
        <p:spPr>
          <a:xfrm>
            <a:off x="6297622" y="2283578"/>
            <a:ext cx="2466000" cy="1260000"/>
          </a:xfrm>
          <a:prstGeom prst="rect">
            <a:avLst/>
          </a:prstGeom>
        </p:spPr>
      </p:pic>
      <p:pic>
        <p:nvPicPr>
          <p:cNvPr id="12" name="Picture 11"/>
          <p:cNvPicPr>
            <a:picLocks/>
          </p:cNvPicPr>
          <p:nvPr/>
        </p:nvPicPr>
        <p:blipFill>
          <a:blip r:embed="rId5"/>
          <a:stretch>
            <a:fillRect/>
          </a:stretch>
        </p:blipFill>
        <p:spPr>
          <a:xfrm>
            <a:off x="1314389" y="4835093"/>
            <a:ext cx="2466000" cy="1260000"/>
          </a:xfrm>
          <a:prstGeom prst="rect">
            <a:avLst/>
          </a:prstGeom>
        </p:spPr>
      </p:pic>
      <p:pic>
        <p:nvPicPr>
          <p:cNvPr id="13" name="Picture 12"/>
          <p:cNvPicPr>
            <a:picLocks/>
          </p:cNvPicPr>
          <p:nvPr/>
        </p:nvPicPr>
        <p:blipFill>
          <a:blip r:embed="rId6"/>
          <a:stretch>
            <a:fillRect/>
          </a:stretch>
        </p:blipFill>
        <p:spPr>
          <a:xfrm>
            <a:off x="3806720" y="4835093"/>
            <a:ext cx="2466000" cy="1260000"/>
          </a:xfrm>
          <a:prstGeom prst="rect">
            <a:avLst/>
          </a:prstGeom>
        </p:spPr>
      </p:pic>
      <p:pic>
        <p:nvPicPr>
          <p:cNvPr id="14" name="Picture 13"/>
          <p:cNvPicPr>
            <a:picLocks/>
          </p:cNvPicPr>
          <p:nvPr/>
        </p:nvPicPr>
        <p:blipFill>
          <a:blip r:embed="rId7"/>
          <a:stretch>
            <a:fillRect/>
          </a:stretch>
        </p:blipFill>
        <p:spPr>
          <a:xfrm>
            <a:off x="6297622" y="4835093"/>
            <a:ext cx="2466000" cy="1260000"/>
          </a:xfrm>
          <a:prstGeom prst="rect">
            <a:avLst/>
          </a:prstGeom>
        </p:spPr>
      </p:pic>
      <p:pic>
        <p:nvPicPr>
          <p:cNvPr id="15" name="Picture 14"/>
          <p:cNvPicPr preferRelativeResize="0">
            <a:picLocks/>
          </p:cNvPicPr>
          <p:nvPr/>
        </p:nvPicPr>
        <p:blipFill>
          <a:blip r:embed="rId8"/>
          <a:stretch>
            <a:fillRect/>
          </a:stretch>
        </p:blipFill>
        <p:spPr>
          <a:xfrm>
            <a:off x="3820160" y="2283578"/>
            <a:ext cx="2468880" cy="1261872"/>
          </a:xfrm>
          <a:prstGeom prst="rect">
            <a:avLst/>
          </a:prstGeom>
        </p:spPr>
      </p:pic>
      <p:pic>
        <p:nvPicPr>
          <p:cNvPr id="19" name="Picture 18"/>
          <p:cNvPicPr preferRelativeResize="0">
            <a:picLocks/>
          </p:cNvPicPr>
          <p:nvPr/>
        </p:nvPicPr>
        <p:blipFill>
          <a:blip r:embed="rId9"/>
          <a:stretch>
            <a:fillRect/>
          </a:stretch>
        </p:blipFill>
        <p:spPr>
          <a:xfrm>
            <a:off x="1311509" y="3558399"/>
            <a:ext cx="2468880" cy="1261872"/>
          </a:xfrm>
          <a:prstGeom prst="rect">
            <a:avLst/>
          </a:prstGeom>
        </p:spPr>
      </p:pic>
      <p:pic>
        <p:nvPicPr>
          <p:cNvPr id="20" name="Picture 19"/>
          <p:cNvPicPr preferRelativeResize="0">
            <a:picLocks/>
          </p:cNvPicPr>
          <p:nvPr/>
        </p:nvPicPr>
        <p:blipFill>
          <a:blip r:embed="rId10"/>
          <a:stretch>
            <a:fillRect/>
          </a:stretch>
        </p:blipFill>
        <p:spPr>
          <a:xfrm>
            <a:off x="3803840" y="3557618"/>
            <a:ext cx="2468880" cy="1261872"/>
          </a:xfrm>
          <a:prstGeom prst="rect">
            <a:avLst/>
          </a:prstGeom>
        </p:spPr>
      </p:pic>
      <p:pic>
        <p:nvPicPr>
          <p:cNvPr id="21" name="Picture 20"/>
          <p:cNvPicPr preferRelativeResize="0">
            <a:picLocks/>
          </p:cNvPicPr>
          <p:nvPr/>
        </p:nvPicPr>
        <p:blipFill>
          <a:blip r:embed="rId11"/>
          <a:stretch>
            <a:fillRect/>
          </a:stretch>
        </p:blipFill>
        <p:spPr>
          <a:xfrm>
            <a:off x="6303928" y="3557463"/>
            <a:ext cx="2468880" cy="1261872"/>
          </a:xfrm>
          <a:prstGeom prst="rect">
            <a:avLst/>
          </a:prstGeom>
        </p:spPr>
      </p:pic>
    </p:spTree>
    <p:extLst>
      <p:ext uri="{BB962C8B-B14F-4D97-AF65-F5344CB8AC3E}">
        <p14:creationId xmlns:p14="http://schemas.microsoft.com/office/powerpoint/2010/main" val="16160448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2900" y="-7052"/>
            <a:ext cx="9458793" cy="1584960"/>
          </a:xfrm>
        </p:spPr>
        <p:txBody>
          <a:bodyPr/>
          <a:lstStyle/>
          <a:p>
            <a:r>
              <a:rPr lang="en-US" dirty="0" err="1" smtClean="0"/>
              <a:t>cONSTANT</a:t>
            </a:r>
            <a:r>
              <a:rPr lang="en-US" dirty="0" smtClean="0"/>
              <a:t> </a:t>
            </a:r>
            <a:r>
              <a:rPr lang="en-US" dirty="0" err="1" smtClean="0"/>
              <a:t>pROPORTION</a:t>
            </a:r>
            <a:r>
              <a:rPr lang="en-US" dirty="0" smtClean="0"/>
              <a:t> PORTFOLIO INSURANCE (CPPI)</a:t>
            </a:r>
            <a:endParaRPr lang="en-US" dirty="0"/>
          </a:p>
        </p:txBody>
      </p:sp>
      <p:sp>
        <p:nvSpPr>
          <p:cNvPr id="4" name="Slide Number Placeholder 3"/>
          <p:cNvSpPr>
            <a:spLocks noGrp="1"/>
          </p:cNvSpPr>
          <p:nvPr>
            <p:ph type="sldNum" sz="quarter" idx="10"/>
          </p:nvPr>
        </p:nvSpPr>
        <p:spPr/>
        <p:txBody>
          <a:bodyPr/>
          <a:lstStyle/>
          <a:p>
            <a:fld id="{026A839D-8BA3-EB44-8091-71BB10A77D74}" type="slidenum">
              <a:rPr lang="en-US" smtClean="0"/>
              <a:pPr/>
              <a:t>21</a:t>
            </a:fld>
            <a:endParaRPr lang="en-US" dirty="0"/>
          </a:p>
        </p:txBody>
      </p:sp>
      <p:grpSp>
        <p:nvGrpSpPr>
          <p:cNvPr id="5" name="Group 4"/>
          <p:cNvGrpSpPr/>
          <p:nvPr/>
        </p:nvGrpSpPr>
        <p:grpSpPr>
          <a:xfrm>
            <a:off x="342900" y="1651490"/>
            <a:ext cx="8458200" cy="400110"/>
            <a:chOff x="342900" y="1812131"/>
            <a:chExt cx="8458200" cy="400110"/>
          </a:xfrm>
        </p:grpSpPr>
        <p:sp>
          <p:nvSpPr>
            <p:cNvPr id="6" name="TextBox 5"/>
            <p:cNvSpPr txBox="1"/>
            <p:nvPr/>
          </p:nvSpPr>
          <p:spPr>
            <a:xfrm>
              <a:off x="342900" y="1812131"/>
              <a:ext cx="8458200" cy="400110"/>
            </a:xfrm>
            <a:prstGeom prst="rect">
              <a:avLst/>
            </a:prstGeom>
            <a:noFill/>
          </p:spPr>
          <p:txBody>
            <a:bodyPr wrap="square" rtlCol="0">
              <a:spAutoFit/>
            </a:bodyPr>
            <a:lstStyle/>
            <a:p>
              <a:r>
                <a:rPr lang="en-US" sz="2000" dirty="0" smtClean="0">
                  <a:solidFill>
                    <a:srgbClr val="323C47"/>
                  </a:solidFill>
                  <a:latin typeface="Arial" charset="0"/>
                </a:rPr>
                <a:t>What is CPPI?</a:t>
              </a:r>
            </a:p>
          </p:txBody>
        </p:sp>
        <p:cxnSp>
          <p:nvCxnSpPr>
            <p:cNvPr id="7" name="Straight Connector 6"/>
            <p:cNvCxnSpPr/>
            <p:nvPr/>
          </p:nvCxnSpPr>
          <p:spPr>
            <a:xfrm>
              <a:off x="342900" y="2150685"/>
              <a:ext cx="8444484" cy="0"/>
            </a:xfrm>
            <a:prstGeom prst="line">
              <a:avLst/>
            </a:prstGeom>
            <a:ln w="3175">
              <a:solidFill>
                <a:srgbClr val="323C47"/>
              </a:solidFill>
            </a:ln>
          </p:spPr>
          <p:style>
            <a:lnRef idx="2">
              <a:schemeClr val="accent1"/>
            </a:lnRef>
            <a:fillRef idx="0">
              <a:schemeClr val="accent1"/>
            </a:fillRef>
            <a:effectRef idx="1">
              <a:schemeClr val="accent1"/>
            </a:effectRef>
            <a:fontRef idx="minor">
              <a:schemeClr val="tx1"/>
            </a:fontRef>
          </p:style>
        </p:cxnSp>
      </p:grpSp>
      <p:sp>
        <p:nvSpPr>
          <p:cNvPr id="8" name="Rectangle 7"/>
          <p:cNvSpPr/>
          <p:nvPr/>
        </p:nvSpPr>
        <p:spPr>
          <a:xfrm>
            <a:off x="342900" y="2035005"/>
            <a:ext cx="8444484" cy="646331"/>
          </a:xfrm>
          <a:prstGeom prst="rect">
            <a:avLst/>
          </a:prstGeom>
        </p:spPr>
        <p:txBody>
          <a:bodyPr wrap="square">
            <a:spAutoFit/>
          </a:bodyPr>
          <a:lstStyle/>
          <a:p>
            <a:pPr marL="285750" indent="-285750">
              <a:spcBef>
                <a:spcPts val="600"/>
              </a:spcBef>
              <a:buFont typeface="Arial" charset="0"/>
              <a:buChar char="•"/>
            </a:pPr>
            <a:r>
              <a:rPr lang="en-US" dirty="0">
                <a:solidFill>
                  <a:srgbClr val="323C47"/>
                </a:solidFill>
              </a:rPr>
              <a:t>CPPI allows an investor to maintain exposure to the upside potential of a risky asset while providing a capital guarantee against downside </a:t>
            </a:r>
            <a:r>
              <a:rPr lang="en-US" dirty="0" smtClean="0">
                <a:solidFill>
                  <a:srgbClr val="323C47"/>
                </a:solidFill>
              </a:rPr>
              <a:t>risk.</a:t>
            </a:r>
            <a:endParaRPr lang="en-US" dirty="0">
              <a:solidFill>
                <a:srgbClr val="323C47"/>
              </a:solidFill>
            </a:endParaRPr>
          </a:p>
        </p:txBody>
      </p:sp>
      <p:grpSp>
        <p:nvGrpSpPr>
          <p:cNvPr id="9" name="Group 8"/>
          <p:cNvGrpSpPr/>
          <p:nvPr/>
        </p:nvGrpSpPr>
        <p:grpSpPr>
          <a:xfrm>
            <a:off x="342900" y="2681336"/>
            <a:ext cx="8458200" cy="400110"/>
            <a:chOff x="342900" y="1812131"/>
            <a:chExt cx="8458200" cy="400110"/>
          </a:xfrm>
        </p:grpSpPr>
        <p:sp>
          <p:nvSpPr>
            <p:cNvPr id="10" name="TextBox 9"/>
            <p:cNvSpPr txBox="1"/>
            <p:nvPr/>
          </p:nvSpPr>
          <p:spPr>
            <a:xfrm>
              <a:off x="342900" y="1812131"/>
              <a:ext cx="8458200" cy="400110"/>
            </a:xfrm>
            <a:prstGeom prst="rect">
              <a:avLst/>
            </a:prstGeom>
            <a:noFill/>
          </p:spPr>
          <p:txBody>
            <a:bodyPr wrap="square" rtlCol="0">
              <a:spAutoFit/>
            </a:bodyPr>
            <a:lstStyle/>
            <a:p>
              <a:r>
                <a:rPr lang="en-US" sz="2000" dirty="0" smtClean="0">
                  <a:solidFill>
                    <a:srgbClr val="323C47"/>
                  </a:solidFill>
                  <a:latin typeface="Arial" charset="0"/>
                </a:rPr>
                <a:t>Approach</a:t>
              </a:r>
            </a:p>
          </p:txBody>
        </p:sp>
        <p:cxnSp>
          <p:nvCxnSpPr>
            <p:cNvPr id="11" name="Straight Connector 10"/>
            <p:cNvCxnSpPr/>
            <p:nvPr/>
          </p:nvCxnSpPr>
          <p:spPr>
            <a:xfrm>
              <a:off x="342900" y="2150685"/>
              <a:ext cx="8444484" cy="0"/>
            </a:xfrm>
            <a:prstGeom prst="line">
              <a:avLst/>
            </a:prstGeom>
            <a:ln w="3175">
              <a:solidFill>
                <a:srgbClr val="323C47"/>
              </a:solidFill>
            </a:ln>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12" name="Rectangle 11"/>
              <p:cNvSpPr/>
              <p:nvPr/>
            </p:nvSpPr>
            <p:spPr>
              <a:xfrm>
                <a:off x="342900" y="3036806"/>
                <a:ext cx="8801100" cy="3172985"/>
              </a:xfrm>
              <a:prstGeom prst="rect">
                <a:avLst/>
              </a:prstGeom>
            </p:spPr>
            <p:txBody>
              <a:bodyPr wrap="square">
                <a:spAutoFit/>
              </a:bodyPr>
              <a:lstStyle/>
              <a:p>
                <a:pPr marL="285750" indent="-285750">
                  <a:spcBef>
                    <a:spcPts val="600"/>
                  </a:spcBef>
                  <a:buFont typeface="Arial" charset="0"/>
                  <a:buChar char="•"/>
                </a:pPr>
                <a:r>
                  <a:rPr lang="en-US" dirty="0" smtClean="0">
                    <a:solidFill>
                      <a:srgbClr val="323C47"/>
                    </a:solidFill>
                  </a:rPr>
                  <a:t>At time t, Portfolio Value </a:t>
                </a:r>
                <a14:m>
                  <m:oMath xmlns:m="http://schemas.openxmlformats.org/officeDocument/2006/math">
                    <m:sSub>
                      <m:sSubPr>
                        <m:ctrlPr>
                          <a:rPr lang="en-US" i="1">
                            <a:solidFill>
                              <a:srgbClr val="323C47"/>
                            </a:solidFill>
                            <a:latin typeface="Cambria Math" charset="0"/>
                          </a:rPr>
                        </m:ctrlPr>
                      </m:sSubPr>
                      <m:e>
                        <m:r>
                          <a:rPr lang="en-US" i="1">
                            <a:solidFill>
                              <a:srgbClr val="323C47"/>
                            </a:solidFill>
                            <a:latin typeface="Cambria Math" charset="0"/>
                          </a:rPr>
                          <m:t>𝑉</m:t>
                        </m:r>
                      </m:e>
                      <m:sub>
                        <m:r>
                          <a:rPr lang="en-US" i="1">
                            <a:solidFill>
                              <a:srgbClr val="323C47"/>
                            </a:solidFill>
                            <a:latin typeface="Cambria Math" charset="0"/>
                          </a:rPr>
                          <m:t>𝑡</m:t>
                        </m:r>
                      </m:sub>
                    </m:sSub>
                  </m:oMath>
                </a14:m>
                <a:r>
                  <a:rPr lang="en-US" dirty="0" smtClean="0">
                    <a:solidFill>
                      <a:srgbClr val="323C47"/>
                    </a:solidFill>
                  </a:rPr>
                  <a:t>  </a:t>
                </a:r>
              </a:p>
              <a:p>
                <a:pPr marL="285750" indent="-285750">
                  <a:spcBef>
                    <a:spcPts val="600"/>
                  </a:spcBef>
                  <a:buFont typeface="Arial" charset="0"/>
                  <a:buChar char="•"/>
                </a:pPr>
                <a:r>
                  <a:rPr lang="en-US" dirty="0" smtClean="0">
                    <a:solidFill>
                      <a:srgbClr val="323C47"/>
                    </a:solidFill>
                  </a:rPr>
                  <a:t>Set NPV of monthly </a:t>
                </a:r>
                <a:r>
                  <a:rPr lang="en-US" dirty="0">
                    <a:solidFill>
                      <a:srgbClr val="323C47"/>
                    </a:solidFill>
                  </a:rPr>
                  <a:t>withdraw as Floor </a:t>
                </a:r>
                <a14:m>
                  <m:oMath xmlns:m="http://schemas.openxmlformats.org/officeDocument/2006/math">
                    <m:sSub>
                      <m:sSubPr>
                        <m:ctrlPr>
                          <a:rPr lang="en-US" i="1">
                            <a:solidFill>
                              <a:srgbClr val="323C47"/>
                            </a:solidFill>
                            <a:latin typeface="Cambria Math" charset="0"/>
                          </a:rPr>
                        </m:ctrlPr>
                      </m:sSubPr>
                      <m:e>
                        <m:r>
                          <a:rPr lang="en-US" i="1">
                            <a:solidFill>
                              <a:srgbClr val="323C47"/>
                            </a:solidFill>
                            <a:latin typeface="Cambria Math" charset="0"/>
                          </a:rPr>
                          <m:t>𝐹</m:t>
                        </m:r>
                      </m:e>
                      <m:sub>
                        <m:r>
                          <a:rPr lang="en-US" i="1">
                            <a:solidFill>
                              <a:srgbClr val="323C47"/>
                            </a:solidFill>
                            <a:latin typeface="Cambria Math" charset="0"/>
                          </a:rPr>
                          <m:t>𝑡</m:t>
                        </m:r>
                      </m:sub>
                    </m:sSub>
                  </m:oMath>
                </a14:m>
                <a:endParaRPr lang="en-US" dirty="0" smtClean="0">
                  <a:solidFill>
                    <a:srgbClr val="323C47"/>
                  </a:solidFill>
                </a:endParaRPr>
              </a:p>
              <a:p>
                <a:pPr marL="285750" indent="-285750">
                  <a:spcBef>
                    <a:spcPts val="600"/>
                  </a:spcBef>
                  <a:buFont typeface="Arial" charset="0"/>
                  <a:buChar char="•"/>
                </a:pPr>
                <a:r>
                  <a:rPr lang="en-US" dirty="0" smtClean="0">
                    <a:solidFill>
                      <a:srgbClr val="323C47"/>
                    </a:solidFill>
                  </a:rPr>
                  <a:t>Cushion Value </a:t>
                </a:r>
                <a14:m>
                  <m:oMath xmlns:m="http://schemas.openxmlformats.org/officeDocument/2006/math">
                    <m:sSub>
                      <m:sSubPr>
                        <m:ctrlPr>
                          <a:rPr lang="en-US" b="0" i="1" smtClean="0">
                            <a:solidFill>
                              <a:srgbClr val="323C47"/>
                            </a:solidFill>
                            <a:latin typeface="Cambria Math" charset="0"/>
                          </a:rPr>
                        </m:ctrlPr>
                      </m:sSubPr>
                      <m:e>
                        <m:r>
                          <a:rPr lang="en-US" b="0" i="1" smtClean="0">
                            <a:solidFill>
                              <a:srgbClr val="323C47"/>
                            </a:solidFill>
                            <a:latin typeface="Cambria Math" charset="0"/>
                          </a:rPr>
                          <m:t>𝐶</m:t>
                        </m:r>
                      </m:e>
                      <m:sub>
                        <m:r>
                          <a:rPr lang="en-US" b="0" i="1" smtClean="0">
                            <a:solidFill>
                              <a:srgbClr val="323C47"/>
                            </a:solidFill>
                            <a:latin typeface="Cambria Math" charset="0"/>
                          </a:rPr>
                          <m:t>𝑡</m:t>
                        </m:r>
                      </m:sub>
                    </m:sSub>
                    <m:r>
                      <a:rPr lang="en-US" b="0" i="1" smtClean="0">
                        <a:solidFill>
                          <a:srgbClr val="323C47"/>
                        </a:solidFill>
                        <a:latin typeface="Cambria Math" charset="0"/>
                      </a:rPr>
                      <m:t>=</m:t>
                    </m:r>
                    <m:sSub>
                      <m:sSubPr>
                        <m:ctrlPr>
                          <a:rPr lang="en-US" b="0" i="1" smtClean="0">
                            <a:solidFill>
                              <a:srgbClr val="323C47"/>
                            </a:solidFill>
                            <a:latin typeface="Cambria Math" charset="0"/>
                          </a:rPr>
                        </m:ctrlPr>
                      </m:sSubPr>
                      <m:e>
                        <m:r>
                          <a:rPr lang="en-US" b="0" i="1" smtClean="0">
                            <a:solidFill>
                              <a:srgbClr val="323C47"/>
                            </a:solidFill>
                            <a:latin typeface="Cambria Math" charset="0"/>
                          </a:rPr>
                          <m:t>𝑉</m:t>
                        </m:r>
                      </m:e>
                      <m:sub>
                        <m:r>
                          <a:rPr lang="en-US" b="0" i="1" smtClean="0">
                            <a:solidFill>
                              <a:srgbClr val="323C47"/>
                            </a:solidFill>
                            <a:latin typeface="Cambria Math" charset="0"/>
                          </a:rPr>
                          <m:t>𝑡</m:t>
                        </m:r>
                      </m:sub>
                    </m:sSub>
                    <m:r>
                      <a:rPr lang="en-US" b="0" i="1" smtClean="0">
                        <a:solidFill>
                          <a:srgbClr val="323C47"/>
                        </a:solidFill>
                        <a:latin typeface="Cambria Math" charset="0"/>
                      </a:rPr>
                      <m:t>−</m:t>
                    </m:r>
                    <m:sSub>
                      <m:sSubPr>
                        <m:ctrlPr>
                          <a:rPr lang="en-US" b="0" i="1" smtClean="0">
                            <a:solidFill>
                              <a:srgbClr val="323C47"/>
                            </a:solidFill>
                            <a:latin typeface="Cambria Math" charset="0"/>
                          </a:rPr>
                        </m:ctrlPr>
                      </m:sSubPr>
                      <m:e>
                        <m:r>
                          <a:rPr lang="en-US" b="0" i="1" smtClean="0">
                            <a:solidFill>
                              <a:srgbClr val="323C47"/>
                            </a:solidFill>
                            <a:latin typeface="Cambria Math" charset="0"/>
                          </a:rPr>
                          <m:t>𝐹</m:t>
                        </m:r>
                      </m:e>
                      <m:sub>
                        <m:r>
                          <a:rPr lang="en-US" b="0" i="1" smtClean="0">
                            <a:solidFill>
                              <a:srgbClr val="323C47"/>
                            </a:solidFill>
                            <a:latin typeface="Cambria Math" charset="0"/>
                          </a:rPr>
                          <m:t>𝑡</m:t>
                        </m:r>
                      </m:sub>
                    </m:sSub>
                  </m:oMath>
                </a14:m>
                <a:r>
                  <a:rPr lang="en-US" baseline="-25000" dirty="0" smtClean="0">
                    <a:solidFill>
                      <a:srgbClr val="323C47"/>
                    </a:solidFill>
                  </a:rPr>
                  <a:t> </a:t>
                </a:r>
                <a14:m>
                  <m:oMath xmlns:m="http://schemas.openxmlformats.org/officeDocument/2006/math">
                    <m:r>
                      <a:rPr lang="en-US" i="1" baseline="-25000" dirty="0" smtClean="0">
                        <a:solidFill>
                          <a:srgbClr val="323C47"/>
                        </a:solidFill>
                        <a:latin typeface="Cambria Math" charset="0"/>
                      </a:rPr>
                      <m:t>	</m:t>
                    </m:r>
                    <m:r>
                      <a:rPr lang="en-US" b="0" i="1" baseline="-25000" dirty="0" smtClean="0">
                        <a:solidFill>
                          <a:srgbClr val="323C47"/>
                        </a:solidFill>
                        <a:latin typeface="Cambria Math" charset="0"/>
                      </a:rPr>
                      <m:t>                          </m:t>
                    </m:r>
                    <m:r>
                      <a:rPr lang="en-US" i="1">
                        <a:solidFill>
                          <a:srgbClr val="323C47"/>
                        </a:solidFill>
                        <a:latin typeface="Cambria Math" charset="0"/>
                      </a:rPr>
                      <m:t>𝑚</m:t>
                    </m:r>
                    <m:sSub>
                      <m:sSubPr>
                        <m:ctrlPr>
                          <a:rPr lang="en-US" i="1">
                            <a:solidFill>
                              <a:srgbClr val="323C47"/>
                            </a:solidFill>
                            <a:latin typeface="Cambria Math" charset="0"/>
                          </a:rPr>
                        </m:ctrlPr>
                      </m:sSubPr>
                      <m:e>
                        <m:r>
                          <a:rPr lang="en-US" i="1">
                            <a:solidFill>
                              <a:srgbClr val="323C47"/>
                            </a:solidFill>
                            <a:latin typeface="Cambria Math" charset="0"/>
                          </a:rPr>
                          <m:t>𝐶</m:t>
                        </m:r>
                      </m:e>
                      <m:sub>
                        <m:r>
                          <a:rPr lang="en-US" i="1">
                            <a:solidFill>
                              <a:srgbClr val="323C47"/>
                            </a:solidFill>
                            <a:latin typeface="Cambria Math" charset="0"/>
                          </a:rPr>
                          <m:t>𝑡</m:t>
                        </m:r>
                      </m:sub>
                    </m:sSub>
                    <m:r>
                      <a:rPr lang="en-US" b="0" i="0" smtClean="0">
                        <a:solidFill>
                          <a:srgbClr val="323C47"/>
                        </a:solidFill>
                        <a:latin typeface="Cambria Math" charset="0"/>
                      </a:rPr>
                      <m:t> </m:t>
                    </m:r>
                    <m:r>
                      <a:rPr lang="en-US" b="0" i="1" smtClean="0">
                        <a:solidFill>
                          <a:srgbClr val="323C47"/>
                        </a:solidFill>
                        <a:latin typeface="Cambria Math" charset="0"/>
                      </a:rPr>
                      <m:t>𝑤h𝑒𝑛</m:t>
                    </m:r>
                    <m:r>
                      <a:rPr lang="en-US" b="0" i="1" smtClean="0">
                        <a:solidFill>
                          <a:srgbClr val="323C47"/>
                        </a:solidFill>
                        <a:latin typeface="Cambria Math" charset="0"/>
                      </a:rPr>
                      <m:t> </m:t>
                    </m:r>
                    <m:sSub>
                      <m:sSubPr>
                        <m:ctrlPr>
                          <a:rPr lang="en-US" i="1">
                            <a:solidFill>
                              <a:srgbClr val="323C47"/>
                            </a:solidFill>
                            <a:latin typeface="Cambria Math" charset="0"/>
                          </a:rPr>
                        </m:ctrlPr>
                      </m:sSubPr>
                      <m:e>
                        <m:r>
                          <a:rPr lang="en-US" i="1">
                            <a:solidFill>
                              <a:srgbClr val="323C47"/>
                            </a:solidFill>
                            <a:latin typeface="Cambria Math" charset="0"/>
                          </a:rPr>
                          <m:t>𝐶</m:t>
                        </m:r>
                      </m:e>
                      <m:sub>
                        <m:r>
                          <a:rPr lang="en-US" i="1">
                            <a:solidFill>
                              <a:srgbClr val="323C47"/>
                            </a:solidFill>
                            <a:latin typeface="Cambria Math" charset="0"/>
                          </a:rPr>
                          <m:t>𝑡</m:t>
                        </m:r>
                      </m:sub>
                    </m:sSub>
                    <m:r>
                      <a:rPr lang="en-US" b="0" i="1" smtClean="0">
                        <a:solidFill>
                          <a:srgbClr val="323C47"/>
                        </a:solidFill>
                        <a:latin typeface="Cambria Math" charset="0"/>
                      </a:rPr>
                      <m:t> ＞ 0</m:t>
                    </m:r>
                  </m:oMath>
                </a14:m>
                <a:endParaRPr lang="en-US" dirty="0" smtClean="0">
                  <a:solidFill>
                    <a:srgbClr val="323C47"/>
                  </a:solidFill>
                </a:endParaRPr>
              </a:p>
              <a:p>
                <a:pPr marL="285750" indent="-285750">
                  <a:spcBef>
                    <a:spcPts val="600"/>
                  </a:spcBef>
                  <a:buFont typeface="Arial" charset="0"/>
                  <a:buChar char="•"/>
                </a:pPr>
                <a:r>
                  <a:rPr lang="en-US" dirty="0" smtClean="0">
                    <a:solidFill>
                      <a:srgbClr val="323C47"/>
                    </a:solidFill>
                  </a:rPr>
                  <a:t>Equity investment amount </a:t>
                </a:r>
                <a14:m>
                  <m:oMath xmlns:m="http://schemas.openxmlformats.org/officeDocument/2006/math">
                    <m:sSub>
                      <m:sSubPr>
                        <m:ctrlPr>
                          <a:rPr lang="en-US" i="1" smtClean="0">
                            <a:solidFill>
                              <a:srgbClr val="323C47"/>
                            </a:solidFill>
                            <a:latin typeface="Cambria Math" charset="0"/>
                          </a:rPr>
                        </m:ctrlPr>
                      </m:sSubPr>
                      <m:e>
                        <m:r>
                          <a:rPr lang="en-US" b="0" i="1" smtClean="0">
                            <a:solidFill>
                              <a:srgbClr val="323C47"/>
                            </a:solidFill>
                            <a:latin typeface="Cambria Math" charset="0"/>
                          </a:rPr>
                          <m:t>𝑒</m:t>
                        </m:r>
                      </m:e>
                      <m:sub>
                        <m:r>
                          <a:rPr lang="en-US" b="0" i="1" smtClean="0">
                            <a:solidFill>
                              <a:srgbClr val="323C47"/>
                            </a:solidFill>
                            <a:latin typeface="Cambria Math" charset="0"/>
                          </a:rPr>
                          <m:t>𝑡</m:t>
                        </m:r>
                      </m:sub>
                    </m:sSub>
                  </m:oMath>
                </a14:m>
                <a:endParaRPr lang="en-US" dirty="0" smtClean="0">
                  <a:solidFill>
                    <a:srgbClr val="323C47"/>
                  </a:solidFill>
                </a:endParaRPr>
              </a:p>
              <a:p>
                <a:pPr lvl="8">
                  <a:spcBef>
                    <a:spcPts val="600"/>
                  </a:spcBef>
                </a:pPr>
                <a:r>
                  <a:rPr lang="en-US" dirty="0">
                    <a:solidFill>
                      <a:srgbClr val="323C47"/>
                    </a:solidFill>
                  </a:rPr>
                  <a:t> </a:t>
                </a:r>
                <a:r>
                  <a:rPr lang="en-US" dirty="0" smtClean="0">
                    <a:solidFill>
                      <a:srgbClr val="323C47"/>
                    </a:solidFill>
                  </a:rPr>
                  <a:t>    </a:t>
                </a:r>
                <a14:m>
                  <m:oMath xmlns:m="http://schemas.openxmlformats.org/officeDocument/2006/math">
                    <m:r>
                      <a:rPr lang="en-US" b="0" i="1" dirty="0" smtClean="0">
                        <a:solidFill>
                          <a:srgbClr val="323C47"/>
                        </a:solidFill>
                        <a:latin typeface="Cambria Math" charset="0"/>
                      </a:rPr>
                      <m:t>0      </m:t>
                    </m:r>
                    <m:r>
                      <a:rPr lang="en-US" b="0" i="1" dirty="0" smtClean="0">
                        <a:solidFill>
                          <a:srgbClr val="323C47"/>
                        </a:solidFill>
                        <a:latin typeface="Cambria Math" charset="0"/>
                      </a:rPr>
                      <m:t>𝑤h𝑒𝑛</m:t>
                    </m:r>
                    <m:r>
                      <a:rPr lang="en-US" b="0" i="1" dirty="0" smtClean="0">
                        <a:solidFill>
                          <a:srgbClr val="323C47"/>
                        </a:solidFill>
                        <a:latin typeface="Cambria Math" charset="0"/>
                      </a:rPr>
                      <m:t> </m:t>
                    </m:r>
                    <m:sSub>
                      <m:sSubPr>
                        <m:ctrlPr>
                          <a:rPr lang="en-US" i="1">
                            <a:solidFill>
                              <a:srgbClr val="323C47"/>
                            </a:solidFill>
                            <a:latin typeface="Cambria Math" charset="0"/>
                          </a:rPr>
                        </m:ctrlPr>
                      </m:sSubPr>
                      <m:e>
                        <m:r>
                          <a:rPr lang="en-US" i="1">
                            <a:solidFill>
                              <a:srgbClr val="323C47"/>
                            </a:solidFill>
                            <a:latin typeface="Cambria Math" charset="0"/>
                          </a:rPr>
                          <m:t>𝐶</m:t>
                        </m:r>
                      </m:e>
                      <m:sub>
                        <m:r>
                          <a:rPr lang="en-US" i="1">
                            <a:solidFill>
                              <a:srgbClr val="323C47"/>
                            </a:solidFill>
                            <a:latin typeface="Cambria Math" charset="0"/>
                          </a:rPr>
                          <m:t>𝑡</m:t>
                        </m:r>
                      </m:sub>
                    </m:sSub>
                    <m:r>
                      <a:rPr lang="en-US" b="0" i="1" smtClean="0">
                        <a:solidFill>
                          <a:srgbClr val="323C47"/>
                        </a:solidFill>
                        <a:latin typeface="Cambria Math" charset="0"/>
                      </a:rPr>
                      <m:t>≦0</m:t>
                    </m:r>
                  </m:oMath>
                </a14:m>
                <a:endParaRPr lang="en-US" b="0" i="1" dirty="0" smtClean="0">
                  <a:solidFill>
                    <a:srgbClr val="323C47"/>
                  </a:solidFill>
                  <a:latin typeface="Cambria Math" charset="0"/>
                </a:endParaRPr>
              </a:p>
              <a:p>
                <a:pPr marL="285750" indent="-285750">
                  <a:spcBef>
                    <a:spcPts val="600"/>
                  </a:spcBef>
                  <a:buFont typeface="Arial" charset="0"/>
                  <a:buChar char="•"/>
                </a:pPr>
                <a14:m>
                  <m:oMath xmlns:m="http://schemas.openxmlformats.org/officeDocument/2006/math">
                    <m:r>
                      <a:rPr lang="en-US" b="0" i="1" dirty="0" smtClean="0">
                        <a:solidFill>
                          <a:srgbClr val="323C47"/>
                        </a:solidFill>
                        <a:latin typeface="Cambria Math" charset="0"/>
                      </a:rPr>
                      <m:t>𝑚</m:t>
                    </m:r>
                  </m:oMath>
                </a14:m>
                <a:r>
                  <a:rPr lang="en-US" dirty="0" smtClean="0">
                    <a:solidFill>
                      <a:srgbClr val="323C47"/>
                    </a:solidFill>
                  </a:rPr>
                  <a:t> is a nonnegative constant measured by inverse of min historical equity return; higher </a:t>
                </a:r>
                <a14:m>
                  <m:oMath xmlns:m="http://schemas.openxmlformats.org/officeDocument/2006/math">
                    <m:r>
                      <a:rPr lang="en-US" i="1" dirty="0" smtClean="0">
                        <a:solidFill>
                          <a:srgbClr val="323C47"/>
                        </a:solidFill>
                        <a:latin typeface="Cambria Math" charset="0"/>
                      </a:rPr>
                      <m:t>𝑚</m:t>
                    </m:r>
                  </m:oMath>
                </a14:m>
                <a:r>
                  <a:rPr lang="en-US" dirty="0" smtClean="0">
                    <a:solidFill>
                      <a:srgbClr val="323C47"/>
                    </a:solidFill>
                  </a:rPr>
                  <a:t> </a:t>
                </a:r>
                <a:r>
                  <a:rPr lang="en-US" dirty="0" smtClean="0">
                    <a:solidFill>
                      <a:srgbClr val="323C47"/>
                    </a:solidFill>
                    <a:sym typeface="Wingdings"/>
                  </a:rPr>
                  <a:t> higher amount invested in equity </a:t>
                </a:r>
                <a:r>
                  <a:rPr lang="en-US" dirty="0">
                    <a:solidFill>
                      <a:srgbClr val="323C47"/>
                    </a:solidFill>
                    <a:sym typeface="Wingdings"/>
                  </a:rPr>
                  <a:t> </a:t>
                </a:r>
                <a:r>
                  <a:rPr lang="en-US" dirty="0" smtClean="0">
                    <a:solidFill>
                      <a:srgbClr val="323C47"/>
                    </a:solidFill>
                    <a:sym typeface="Wingdings"/>
                  </a:rPr>
                  <a:t>higher risk exposure</a:t>
                </a:r>
                <a:endParaRPr lang="en-US" dirty="0">
                  <a:solidFill>
                    <a:srgbClr val="323C47"/>
                  </a:solidFill>
                  <a:sym typeface="Wingdings"/>
                </a:endParaRPr>
              </a:p>
              <a:p>
                <a:pPr marL="285750" indent="-285750">
                  <a:spcBef>
                    <a:spcPts val="600"/>
                  </a:spcBef>
                  <a:buFont typeface="Arial" charset="0"/>
                  <a:buChar char="•"/>
                </a:pPr>
                <a:r>
                  <a:rPr lang="en-US" b="0" dirty="0" smtClean="0">
                    <a:solidFill>
                      <a:srgbClr val="323C47"/>
                    </a:solidFill>
                    <a:latin typeface="Cambria Math" charset="0"/>
                    <a:sym typeface="Wingdings"/>
                  </a:rPr>
                  <a:t>Portfolio Value of each period: </a:t>
                </a:r>
              </a:p>
              <a:p>
                <a:pPr>
                  <a:spcBef>
                    <a:spcPts val="600"/>
                  </a:spcBef>
                </a:pPr>
                <a14:m>
                  <m:oMathPara xmlns:m="http://schemas.openxmlformats.org/officeDocument/2006/math">
                    <m:oMathParaPr>
                      <m:jc m:val="centerGroup"/>
                    </m:oMathParaPr>
                    <m:oMath xmlns:m="http://schemas.openxmlformats.org/officeDocument/2006/math">
                      <m:sSub>
                        <m:sSubPr>
                          <m:ctrlPr>
                            <a:rPr lang="en-US" sz="2400" b="0" i="1" smtClean="0">
                              <a:solidFill>
                                <a:srgbClr val="323C47"/>
                              </a:solidFill>
                              <a:latin typeface="Cambria Math" charset="0"/>
                            </a:rPr>
                          </m:ctrlPr>
                        </m:sSubPr>
                        <m:e>
                          <m:r>
                            <a:rPr lang="en-US" sz="2400" b="0" i="1" smtClean="0">
                              <a:solidFill>
                                <a:srgbClr val="323C47"/>
                              </a:solidFill>
                              <a:latin typeface="Cambria Math" charset="0"/>
                            </a:rPr>
                            <m:t>𝑉</m:t>
                          </m:r>
                        </m:e>
                        <m:sub>
                          <m:r>
                            <a:rPr lang="en-US" sz="2400" b="0" i="1" smtClean="0">
                              <a:solidFill>
                                <a:srgbClr val="323C47"/>
                              </a:solidFill>
                              <a:latin typeface="Cambria Math" charset="0"/>
                            </a:rPr>
                            <m:t>𝑡</m:t>
                          </m:r>
                          <m:r>
                            <a:rPr lang="en-US" sz="2400" b="0" i="1" smtClean="0">
                              <a:solidFill>
                                <a:srgbClr val="323C47"/>
                              </a:solidFill>
                              <a:latin typeface="Cambria Math" charset="0"/>
                            </a:rPr>
                            <m:t>+1</m:t>
                          </m:r>
                        </m:sub>
                      </m:sSub>
                      <m:r>
                        <a:rPr lang="en-US" sz="2400" b="0" i="1" smtClean="0">
                          <a:solidFill>
                            <a:srgbClr val="323C47"/>
                          </a:solidFill>
                          <a:latin typeface="Cambria Math" charset="0"/>
                        </a:rPr>
                        <m:t>=</m:t>
                      </m:r>
                      <m:sSub>
                        <m:sSubPr>
                          <m:ctrlPr>
                            <a:rPr lang="en-US" sz="2400" b="0" i="1" smtClean="0">
                              <a:solidFill>
                                <a:srgbClr val="323C47"/>
                              </a:solidFill>
                              <a:latin typeface="Cambria Math" charset="0"/>
                            </a:rPr>
                          </m:ctrlPr>
                        </m:sSubPr>
                        <m:e>
                          <m:r>
                            <a:rPr lang="en-US" sz="2400" b="0" i="1" smtClean="0">
                              <a:solidFill>
                                <a:srgbClr val="323C47"/>
                              </a:solidFill>
                              <a:latin typeface="Cambria Math" charset="0"/>
                            </a:rPr>
                            <m:t>𝑉</m:t>
                          </m:r>
                        </m:e>
                        <m:sub>
                          <m:r>
                            <a:rPr lang="en-US" sz="2400" b="0" i="1" smtClean="0">
                              <a:solidFill>
                                <a:srgbClr val="323C47"/>
                              </a:solidFill>
                              <a:latin typeface="Cambria Math" charset="0"/>
                            </a:rPr>
                            <m:t>𝑡</m:t>
                          </m:r>
                        </m:sub>
                      </m:sSub>
                      <m:r>
                        <a:rPr lang="en-US" sz="2400" b="0" i="0" smtClean="0">
                          <a:solidFill>
                            <a:srgbClr val="323C47"/>
                          </a:solidFill>
                          <a:latin typeface="Cambria Math" charset="0"/>
                        </a:rPr>
                        <m:t>+</m:t>
                      </m:r>
                      <m:sSub>
                        <m:sSubPr>
                          <m:ctrlPr>
                            <a:rPr lang="en-US" sz="2400" i="1">
                              <a:solidFill>
                                <a:srgbClr val="323C47"/>
                              </a:solidFill>
                              <a:latin typeface="Cambria Math" charset="0"/>
                            </a:rPr>
                          </m:ctrlPr>
                        </m:sSubPr>
                        <m:e>
                          <m:r>
                            <a:rPr lang="en-US" sz="2400" i="1">
                              <a:solidFill>
                                <a:srgbClr val="323C47"/>
                              </a:solidFill>
                              <a:latin typeface="Cambria Math" charset="0"/>
                            </a:rPr>
                            <m:t>𝑒</m:t>
                          </m:r>
                        </m:e>
                        <m:sub>
                          <m:r>
                            <a:rPr lang="en-US" sz="2400" i="1">
                              <a:solidFill>
                                <a:srgbClr val="323C47"/>
                              </a:solidFill>
                              <a:latin typeface="Cambria Math" charset="0"/>
                            </a:rPr>
                            <m:t>𝑡</m:t>
                          </m:r>
                        </m:sub>
                      </m:sSub>
                      <m:r>
                        <a:rPr lang="en-US" sz="2400" i="1" smtClean="0">
                          <a:solidFill>
                            <a:srgbClr val="323C47"/>
                          </a:solidFill>
                          <a:latin typeface="Cambria Math" charset="0"/>
                          <a:ea typeface="Cambria Math" charset="0"/>
                          <a:cs typeface="Cambria Math" charset="0"/>
                        </a:rPr>
                        <m:t>×</m:t>
                      </m:r>
                      <m:sSub>
                        <m:sSubPr>
                          <m:ctrlPr>
                            <a:rPr lang="en-US" sz="2400" i="1" smtClean="0">
                              <a:solidFill>
                                <a:srgbClr val="323C47"/>
                              </a:solidFill>
                              <a:latin typeface="Cambria Math" charset="0"/>
                              <a:ea typeface="Cambria Math" charset="0"/>
                              <a:cs typeface="Cambria Math" charset="0"/>
                            </a:rPr>
                          </m:ctrlPr>
                        </m:sSubPr>
                        <m:e>
                          <m:r>
                            <a:rPr lang="en-US" sz="2400" b="0" i="1" smtClean="0">
                              <a:solidFill>
                                <a:srgbClr val="323C47"/>
                              </a:solidFill>
                              <a:latin typeface="Cambria Math" charset="0"/>
                              <a:ea typeface="Cambria Math" charset="0"/>
                              <a:cs typeface="Cambria Math" charset="0"/>
                            </a:rPr>
                            <m:t>𝑟</m:t>
                          </m:r>
                        </m:e>
                        <m:sub>
                          <m:sSub>
                            <m:sSubPr>
                              <m:ctrlPr>
                                <a:rPr lang="en-US" sz="2400" b="0" i="1" smtClean="0">
                                  <a:solidFill>
                                    <a:srgbClr val="323C47"/>
                                  </a:solidFill>
                                  <a:latin typeface="Cambria Math" charset="0"/>
                                  <a:ea typeface="Cambria Math" charset="0"/>
                                  <a:cs typeface="Cambria Math" charset="0"/>
                                </a:rPr>
                              </m:ctrlPr>
                            </m:sSubPr>
                            <m:e>
                              <m:r>
                                <a:rPr lang="en-US" sz="2400" b="0" i="1" smtClean="0">
                                  <a:solidFill>
                                    <a:srgbClr val="323C47"/>
                                  </a:solidFill>
                                  <a:latin typeface="Cambria Math" charset="0"/>
                                  <a:ea typeface="Cambria Math" charset="0"/>
                                  <a:cs typeface="Cambria Math" charset="0"/>
                                </a:rPr>
                                <m:t>𝑒</m:t>
                              </m:r>
                            </m:e>
                            <m:sub>
                              <m:r>
                                <a:rPr lang="en-US" sz="2400" b="0" i="1" smtClean="0">
                                  <a:solidFill>
                                    <a:srgbClr val="323C47"/>
                                  </a:solidFill>
                                  <a:latin typeface="Cambria Math" charset="0"/>
                                  <a:ea typeface="Cambria Math" charset="0"/>
                                  <a:cs typeface="Cambria Math" charset="0"/>
                                </a:rPr>
                                <m:t>𝑡</m:t>
                              </m:r>
                            </m:sub>
                          </m:sSub>
                        </m:sub>
                      </m:sSub>
                      <m:r>
                        <a:rPr lang="en-US" sz="2400" b="0" i="1" smtClean="0">
                          <a:solidFill>
                            <a:srgbClr val="323C47"/>
                          </a:solidFill>
                          <a:latin typeface="Cambria Math" charset="0"/>
                          <a:ea typeface="Cambria Math" charset="0"/>
                          <a:cs typeface="Cambria Math" charset="0"/>
                        </a:rPr>
                        <m:t>+</m:t>
                      </m:r>
                      <m:d>
                        <m:dPr>
                          <m:ctrlPr>
                            <a:rPr lang="en-US" sz="2400" b="0" i="1" smtClean="0">
                              <a:solidFill>
                                <a:srgbClr val="323C47"/>
                              </a:solidFill>
                              <a:latin typeface="Cambria Math" charset="0"/>
                              <a:ea typeface="Cambria Math" charset="0"/>
                              <a:cs typeface="Cambria Math" charset="0"/>
                            </a:rPr>
                          </m:ctrlPr>
                        </m:dPr>
                        <m:e>
                          <m:sSub>
                            <m:sSubPr>
                              <m:ctrlPr>
                                <a:rPr lang="en-US" sz="2400" b="0" i="1" smtClean="0">
                                  <a:solidFill>
                                    <a:srgbClr val="323C47"/>
                                  </a:solidFill>
                                  <a:latin typeface="Cambria Math" charset="0"/>
                                  <a:ea typeface="Cambria Math" charset="0"/>
                                  <a:cs typeface="Cambria Math" charset="0"/>
                                </a:rPr>
                              </m:ctrlPr>
                            </m:sSubPr>
                            <m:e>
                              <m:r>
                                <a:rPr lang="en-US" sz="2400" b="0" i="1" smtClean="0">
                                  <a:solidFill>
                                    <a:srgbClr val="323C47"/>
                                  </a:solidFill>
                                  <a:latin typeface="Cambria Math" charset="0"/>
                                  <a:ea typeface="Cambria Math" charset="0"/>
                                  <a:cs typeface="Cambria Math" charset="0"/>
                                </a:rPr>
                                <m:t>𝑉</m:t>
                              </m:r>
                            </m:e>
                            <m:sub>
                              <m:r>
                                <a:rPr lang="en-US" sz="2400" b="0" i="1" smtClean="0">
                                  <a:solidFill>
                                    <a:srgbClr val="323C47"/>
                                  </a:solidFill>
                                  <a:latin typeface="Cambria Math" charset="0"/>
                                  <a:ea typeface="Cambria Math" charset="0"/>
                                  <a:cs typeface="Cambria Math" charset="0"/>
                                </a:rPr>
                                <m:t>𝑡</m:t>
                              </m:r>
                            </m:sub>
                          </m:sSub>
                          <m:r>
                            <a:rPr lang="en-US" sz="2400" b="0" i="1" smtClean="0">
                              <a:solidFill>
                                <a:srgbClr val="323C47"/>
                              </a:solidFill>
                              <a:latin typeface="Cambria Math" charset="0"/>
                              <a:ea typeface="Cambria Math" charset="0"/>
                              <a:cs typeface="Cambria Math" charset="0"/>
                            </a:rPr>
                            <m:t>−</m:t>
                          </m:r>
                          <m:sSub>
                            <m:sSubPr>
                              <m:ctrlPr>
                                <a:rPr lang="en-US" sz="2400" b="0" i="1" smtClean="0">
                                  <a:solidFill>
                                    <a:srgbClr val="323C47"/>
                                  </a:solidFill>
                                  <a:latin typeface="Cambria Math" charset="0"/>
                                  <a:ea typeface="Cambria Math" charset="0"/>
                                  <a:cs typeface="Cambria Math" charset="0"/>
                                </a:rPr>
                              </m:ctrlPr>
                            </m:sSubPr>
                            <m:e>
                              <m:r>
                                <a:rPr lang="en-US" sz="2400" b="0" i="1" smtClean="0">
                                  <a:solidFill>
                                    <a:srgbClr val="323C47"/>
                                  </a:solidFill>
                                  <a:latin typeface="Cambria Math" charset="0"/>
                                  <a:ea typeface="Cambria Math" charset="0"/>
                                  <a:cs typeface="Cambria Math" charset="0"/>
                                </a:rPr>
                                <m:t>𝑒</m:t>
                              </m:r>
                            </m:e>
                            <m:sub>
                              <m:r>
                                <a:rPr lang="en-US" sz="2400" b="0" i="1" smtClean="0">
                                  <a:solidFill>
                                    <a:srgbClr val="323C47"/>
                                  </a:solidFill>
                                  <a:latin typeface="Cambria Math" charset="0"/>
                                  <a:ea typeface="Cambria Math" charset="0"/>
                                  <a:cs typeface="Cambria Math" charset="0"/>
                                </a:rPr>
                                <m:t>𝑡</m:t>
                              </m:r>
                            </m:sub>
                          </m:sSub>
                        </m:e>
                      </m:d>
                      <m:r>
                        <a:rPr lang="en-US" sz="2400" b="0" i="1" smtClean="0">
                          <a:solidFill>
                            <a:srgbClr val="323C47"/>
                          </a:solidFill>
                          <a:latin typeface="Cambria Math" charset="0"/>
                          <a:ea typeface="Cambria Math" charset="0"/>
                          <a:cs typeface="Cambria Math" charset="0"/>
                        </a:rPr>
                        <m:t>×</m:t>
                      </m:r>
                      <m:sSub>
                        <m:sSubPr>
                          <m:ctrlPr>
                            <a:rPr lang="en-US" sz="2400" b="0" i="1" smtClean="0">
                              <a:solidFill>
                                <a:srgbClr val="323C47"/>
                              </a:solidFill>
                              <a:latin typeface="Cambria Math" charset="0"/>
                              <a:ea typeface="Cambria Math" charset="0"/>
                              <a:cs typeface="Cambria Math" charset="0"/>
                            </a:rPr>
                          </m:ctrlPr>
                        </m:sSubPr>
                        <m:e>
                          <m:r>
                            <a:rPr lang="en-US" sz="2400" b="0" i="1" smtClean="0">
                              <a:solidFill>
                                <a:srgbClr val="323C47"/>
                              </a:solidFill>
                              <a:latin typeface="Cambria Math" charset="0"/>
                              <a:ea typeface="Cambria Math" charset="0"/>
                              <a:cs typeface="Cambria Math" charset="0"/>
                            </a:rPr>
                            <m:t>𝑟</m:t>
                          </m:r>
                        </m:e>
                        <m:sub>
                          <m:sSub>
                            <m:sSubPr>
                              <m:ctrlPr>
                                <a:rPr lang="en-US" sz="2400" b="0" i="1" smtClean="0">
                                  <a:solidFill>
                                    <a:srgbClr val="323C47"/>
                                  </a:solidFill>
                                  <a:latin typeface="Cambria Math" charset="0"/>
                                  <a:ea typeface="Cambria Math" charset="0"/>
                                  <a:cs typeface="Cambria Math" charset="0"/>
                                </a:rPr>
                              </m:ctrlPr>
                            </m:sSubPr>
                            <m:e>
                              <m:r>
                                <a:rPr lang="en-US" sz="2400" b="0" i="1" smtClean="0">
                                  <a:solidFill>
                                    <a:srgbClr val="323C47"/>
                                  </a:solidFill>
                                  <a:latin typeface="Cambria Math" charset="0"/>
                                  <a:ea typeface="Cambria Math" charset="0"/>
                                  <a:cs typeface="Cambria Math" charset="0"/>
                                </a:rPr>
                                <m:t>𝐹𝐼</m:t>
                              </m:r>
                            </m:e>
                            <m:sub>
                              <m:r>
                                <a:rPr lang="en-US" sz="2400" b="0" i="1" smtClean="0">
                                  <a:solidFill>
                                    <a:srgbClr val="323C47"/>
                                  </a:solidFill>
                                  <a:latin typeface="Cambria Math" charset="0"/>
                                  <a:ea typeface="Cambria Math" charset="0"/>
                                  <a:cs typeface="Cambria Math" charset="0"/>
                                </a:rPr>
                                <m:t>𝑡</m:t>
                              </m:r>
                            </m:sub>
                          </m:sSub>
                        </m:sub>
                      </m:sSub>
                      <m:r>
                        <a:rPr lang="en-US" sz="2400" b="0" i="1" smtClean="0">
                          <a:solidFill>
                            <a:srgbClr val="323C47"/>
                          </a:solidFill>
                          <a:latin typeface="Cambria Math" charset="0"/>
                          <a:ea typeface="Cambria Math" charset="0"/>
                          <a:cs typeface="Cambria Math" charset="0"/>
                        </a:rPr>
                        <m:t>−</m:t>
                      </m:r>
                      <m:r>
                        <a:rPr lang="en-US" sz="2400" b="0" i="1" smtClean="0">
                          <a:solidFill>
                            <a:srgbClr val="323C47"/>
                          </a:solidFill>
                          <a:latin typeface="Cambria Math" charset="0"/>
                          <a:ea typeface="Cambria Math" charset="0"/>
                          <a:cs typeface="Cambria Math" charset="0"/>
                        </a:rPr>
                        <m:t>𝑚𝑜𝑛𝑡h𝑙𝑦</m:t>
                      </m:r>
                      <m:r>
                        <a:rPr lang="en-US" sz="2400" b="0" i="1" smtClean="0">
                          <a:solidFill>
                            <a:srgbClr val="323C47"/>
                          </a:solidFill>
                          <a:latin typeface="Cambria Math" charset="0"/>
                          <a:ea typeface="Cambria Math" charset="0"/>
                          <a:cs typeface="Cambria Math" charset="0"/>
                        </a:rPr>
                        <m:t> </m:t>
                      </m:r>
                      <m:r>
                        <a:rPr lang="en-US" sz="2400" b="0" i="1" smtClean="0">
                          <a:solidFill>
                            <a:srgbClr val="323C47"/>
                          </a:solidFill>
                          <a:latin typeface="Cambria Math" charset="0"/>
                          <a:ea typeface="Cambria Math" charset="0"/>
                          <a:cs typeface="Cambria Math" charset="0"/>
                        </a:rPr>
                        <m:t>𝑤𝑖𝑡h𝑑𝑟𝑎𝑤</m:t>
                      </m:r>
                    </m:oMath>
                  </m:oMathPara>
                </a14:m>
                <a:endParaRPr lang="en-US" sz="2400" dirty="0" smtClean="0">
                  <a:solidFill>
                    <a:srgbClr val="323C47"/>
                  </a:solidFill>
                </a:endParaRPr>
              </a:p>
            </p:txBody>
          </p:sp>
        </mc:Choice>
        <mc:Fallback xmlns="">
          <p:sp>
            <p:nvSpPr>
              <p:cNvPr id="12" name="Rectangle 11"/>
              <p:cNvSpPr>
                <a:spLocks noRot="1" noChangeAspect="1" noMove="1" noResize="1" noEditPoints="1" noAdjustHandles="1" noChangeArrowheads="1" noChangeShapeType="1" noTextEdit="1"/>
              </p:cNvSpPr>
              <p:nvPr/>
            </p:nvSpPr>
            <p:spPr>
              <a:xfrm>
                <a:off x="342900" y="3036806"/>
                <a:ext cx="8801100" cy="3172985"/>
              </a:xfrm>
              <a:prstGeom prst="rect">
                <a:avLst/>
              </a:prstGeom>
              <a:blipFill rotWithShape="0">
                <a:blip r:embed="rId2"/>
                <a:stretch>
                  <a:fillRect l="-416" t="-960" b="-17274"/>
                </a:stretch>
              </a:blipFill>
            </p:spPr>
            <p:txBody>
              <a:bodyPr/>
              <a:lstStyle/>
              <a:p>
                <a:r>
                  <a:rPr lang="en-US">
                    <a:noFill/>
                  </a:rPr>
                  <a:t> </a:t>
                </a:r>
              </a:p>
            </p:txBody>
          </p:sp>
        </mc:Fallback>
      </mc:AlternateContent>
      <p:sp>
        <p:nvSpPr>
          <p:cNvPr id="3" name="Left Brace 2"/>
          <p:cNvSpPr/>
          <p:nvPr/>
        </p:nvSpPr>
        <p:spPr>
          <a:xfrm>
            <a:off x="3765177" y="3984510"/>
            <a:ext cx="349623" cy="649003"/>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 name="Rectangle 12"/>
          <p:cNvSpPr/>
          <p:nvPr/>
        </p:nvSpPr>
        <p:spPr>
          <a:xfrm>
            <a:off x="922860" y="6209791"/>
            <a:ext cx="8298872" cy="246221"/>
          </a:xfrm>
          <a:prstGeom prst="rect">
            <a:avLst/>
          </a:prstGeom>
        </p:spPr>
        <p:txBody>
          <a:bodyPr wrap="square">
            <a:spAutoFit/>
          </a:bodyPr>
          <a:lstStyle/>
          <a:p>
            <a:r>
              <a:rPr lang="en-US" sz="1000" dirty="0" err="1">
                <a:solidFill>
                  <a:srgbClr val="323C47"/>
                </a:solidFill>
              </a:rPr>
              <a:t>Ameur</a:t>
            </a:r>
            <a:r>
              <a:rPr lang="en-US" sz="1000" dirty="0">
                <a:solidFill>
                  <a:srgbClr val="323C47"/>
                </a:solidFill>
              </a:rPr>
              <a:t>, H. Ben, and J.L. </a:t>
            </a:r>
            <a:r>
              <a:rPr lang="en-US" sz="1000" dirty="0" err="1">
                <a:solidFill>
                  <a:srgbClr val="323C47"/>
                </a:solidFill>
              </a:rPr>
              <a:t>Prigent</a:t>
            </a:r>
            <a:r>
              <a:rPr lang="en-US" sz="1000" dirty="0">
                <a:solidFill>
                  <a:srgbClr val="323C47"/>
                </a:solidFill>
              </a:rPr>
              <a:t>. “Portfolio Insurance: Determination of a Dynamic CPPI Multiple as Function of State Variables.” Dec. 2006</a:t>
            </a:r>
            <a:r>
              <a:rPr lang="en-US" sz="1000" dirty="0">
                <a:solidFill>
                  <a:srgbClr val="000000"/>
                </a:solidFill>
              </a:rPr>
              <a:t>.</a:t>
            </a:r>
          </a:p>
        </p:txBody>
      </p:sp>
    </p:spTree>
    <p:extLst>
      <p:ext uri="{BB962C8B-B14F-4D97-AF65-F5344CB8AC3E}">
        <p14:creationId xmlns:p14="http://schemas.microsoft.com/office/powerpoint/2010/main" val="3315251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1284749" y="2172475"/>
            <a:ext cx="6568333" cy="4053600"/>
          </a:xfrm>
          <a:prstGeom prst="rect">
            <a:avLst/>
          </a:prstGeom>
        </p:spPr>
      </p:pic>
      <p:sp>
        <p:nvSpPr>
          <p:cNvPr id="2" name="Title 1"/>
          <p:cNvSpPr>
            <a:spLocks noGrp="1"/>
          </p:cNvSpPr>
          <p:nvPr>
            <p:ph type="title"/>
          </p:nvPr>
        </p:nvSpPr>
        <p:spPr/>
        <p:txBody>
          <a:bodyPr/>
          <a:lstStyle/>
          <a:p>
            <a:pPr algn="ctr"/>
            <a:r>
              <a:rPr lang="en-US" dirty="0"/>
              <a:t/>
            </a:r>
            <a:br>
              <a:rPr lang="en-US" dirty="0"/>
            </a:br>
            <a:r>
              <a:rPr lang="en-US" dirty="0"/>
              <a:t/>
            </a:r>
            <a:br>
              <a:rPr lang="en-US" dirty="0"/>
            </a:br>
            <a:endParaRPr lang="en-US" b="0" i="1" cap="none" dirty="0">
              <a:solidFill>
                <a:schemeClr val="tx1"/>
              </a:solidFill>
            </a:endParaRPr>
          </a:p>
        </p:txBody>
      </p:sp>
      <p:sp>
        <p:nvSpPr>
          <p:cNvPr id="4" name="Slide Number Placeholder 3"/>
          <p:cNvSpPr>
            <a:spLocks noGrp="1"/>
          </p:cNvSpPr>
          <p:nvPr>
            <p:ph type="sldNum" sz="quarter" idx="10"/>
          </p:nvPr>
        </p:nvSpPr>
        <p:spPr/>
        <p:txBody>
          <a:bodyPr/>
          <a:lstStyle/>
          <a:p>
            <a:fld id="{026A839D-8BA3-EB44-8091-71BB10A77D74}" type="slidenum">
              <a:rPr lang="en-US" smtClean="0"/>
              <a:pPr/>
              <a:t>22</a:t>
            </a:fld>
            <a:endParaRPr lang="en-US" dirty="0"/>
          </a:p>
        </p:txBody>
      </p:sp>
      <p:sp>
        <p:nvSpPr>
          <p:cNvPr id="5" name="Title 1"/>
          <p:cNvSpPr txBox="1">
            <a:spLocks/>
          </p:cNvSpPr>
          <p:nvPr/>
        </p:nvSpPr>
        <p:spPr>
          <a:xfrm>
            <a:off x="342900" y="0"/>
            <a:ext cx="8497860" cy="1584960"/>
          </a:xfrm>
          <a:prstGeom prst="rect">
            <a:avLst/>
          </a:prstGeom>
        </p:spPr>
        <p:txBody>
          <a:bodyPr vert="horz" lIns="91440" tIns="45720" rIns="91440" bIns="45720" rtlCol="0" anchor="ctr" anchorCtr="0">
            <a:noAutofit/>
          </a:bodyPr>
          <a:lstStyle>
            <a:lvl1pPr algn="l" defTabSz="457200" rtl="0" eaLnBrk="1" latinLnBrk="0" hangingPunct="1">
              <a:spcBef>
                <a:spcPct val="0"/>
              </a:spcBef>
              <a:buNone/>
              <a:defRPr sz="3800" b="1" i="0" kern="1200" cap="all" spc="100" baseline="0">
                <a:solidFill>
                  <a:srgbClr val="FFFFFF"/>
                </a:solidFill>
                <a:latin typeface="Arial"/>
                <a:ea typeface="+mj-ea"/>
                <a:cs typeface="Arial"/>
              </a:defRPr>
            </a:lvl1pPr>
          </a:lstStyle>
          <a:p>
            <a:r>
              <a:rPr lang="en-US" dirty="0"/>
              <a:t>Constant proportion Portfolio Insurance (CPPI)</a:t>
            </a:r>
          </a:p>
        </p:txBody>
      </p:sp>
      <p:sp>
        <p:nvSpPr>
          <p:cNvPr id="11" name="Title 1"/>
          <p:cNvSpPr txBox="1">
            <a:spLocks/>
          </p:cNvSpPr>
          <p:nvPr/>
        </p:nvSpPr>
        <p:spPr>
          <a:xfrm>
            <a:off x="342900" y="1335577"/>
            <a:ext cx="8442325" cy="263238"/>
          </a:xfrm>
          <a:prstGeom prst="rect">
            <a:avLst/>
          </a:prstGeom>
        </p:spPr>
        <p:txBody>
          <a:bodyPr vert="horz" lIns="91440" tIns="45720" rIns="91440" bIns="45720" rtlCol="0" anchor="ctr" anchorCtr="0">
            <a:noAutofit/>
          </a:bodyPr>
          <a:lstStyle>
            <a:lvl1pPr algn="l" defTabSz="457200" rtl="0" eaLnBrk="1" latinLnBrk="0" hangingPunct="1">
              <a:spcBef>
                <a:spcPct val="0"/>
              </a:spcBef>
              <a:buNone/>
              <a:defRPr sz="3800" b="1" i="0" kern="1200" cap="all" spc="100" baseline="0">
                <a:solidFill>
                  <a:srgbClr val="FFFFFF"/>
                </a:solidFill>
                <a:latin typeface="Arial"/>
                <a:ea typeface="+mj-ea"/>
                <a:cs typeface="Arial"/>
              </a:defRPr>
            </a:lvl1pPr>
          </a:lstStyle>
          <a:p>
            <a:r>
              <a:rPr lang="en-US" dirty="0"/>
              <a:t/>
            </a:r>
            <a:br>
              <a:rPr lang="en-US" dirty="0"/>
            </a:br>
            <a:r>
              <a:rPr lang="en-US" sz="1800" dirty="0"/>
              <a:t>SORR </a:t>
            </a:r>
            <a:r>
              <a:rPr lang="en-US" sz="1800"/>
              <a:t>= 0.3</a:t>
            </a:r>
            <a:r>
              <a:rPr lang="en-US"/>
              <a:t/>
            </a:r>
            <a:br>
              <a:rPr lang="en-US"/>
            </a:br>
            <a:endParaRPr lang="en-US" b="0" i="1" cap="none" dirty="0">
              <a:solidFill>
                <a:schemeClr val="tx1"/>
              </a:solidFill>
            </a:endParaRPr>
          </a:p>
        </p:txBody>
      </p:sp>
    </p:spTree>
    <p:extLst>
      <p:ext uri="{BB962C8B-B14F-4D97-AF65-F5344CB8AC3E}">
        <p14:creationId xmlns:p14="http://schemas.microsoft.com/office/powerpoint/2010/main" val="6293712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284749" y="2168875"/>
            <a:ext cx="6568333" cy="4053600"/>
          </a:xfrm>
          <a:prstGeom prst="rect">
            <a:avLst/>
          </a:prstGeom>
        </p:spPr>
      </p:pic>
      <p:sp>
        <p:nvSpPr>
          <p:cNvPr id="2" name="Title 1"/>
          <p:cNvSpPr>
            <a:spLocks noGrp="1"/>
          </p:cNvSpPr>
          <p:nvPr>
            <p:ph type="title"/>
          </p:nvPr>
        </p:nvSpPr>
        <p:spPr/>
        <p:txBody>
          <a:bodyPr/>
          <a:lstStyle/>
          <a:p>
            <a:pPr algn="ctr"/>
            <a:r>
              <a:rPr lang="en-US" dirty="0"/>
              <a:t/>
            </a:r>
            <a:br>
              <a:rPr lang="en-US" dirty="0"/>
            </a:br>
            <a:r>
              <a:rPr lang="en-US" dirty="0"/>
              <a:t/>
            </a:r>
            <a:br>
              <a:rPr lang="en-US" dirty="0"/>
            </a:br>
            <a:endParaRPr lang="en-US" b="0" i="1" cap="none" dirty="0">
              <a:solidFill>
                <a:schemeClr val="tx1"/>
              </a:solidFill>
            </a:endParaRPr>
          </a:p>
        </p:txBody>
      </p:sp>
      <p:sp>
        <p:nvSpPr>
          <p:cNvPr id="4" name="Slide Number Placeholder 3"/>
          <p:cNvSpPr>
            <a:spLocks noGrp="1"/>
          </p:cNvSpPr>
          <p:nvPr>
            <p:ph type="sldNum" sz="quarter" idx="10"/>
          </p:nvPr>
        </p:nvSpPr>
        <p:spPr/>
        <p:txBody>
          <a:bodyPr/>
          <a:lstStyle/>
          <a:p>
            <a:fld id="{026A839D-8BA3-EB44-8091-71BB10A77D74}" type="slidenum">
              <a:rPr lang="en-US" smtClean="0"/>
              <a:pPr/>
              <a:t>23</a:t>
            </a:fld>
            <a:endParaRPr lang="en-US" dirty="0"/>
          </a:p>
        </p:txBody>
      </p:sp>
      <p:sp>
        <p:nvSpPr>
          <p:cNvPr id="5" name="Title 1"/>
          <p:cNvSpPr txBox="1">
            <a:spLocks/>
          </p:cNvSpPr>
          <p:nvPr/>
        </p:nvSpPr>
        <p:spPr>
          <a:xfrm>
            <a:off x="342900" y="0"/>
            <a:ext cx="8497860" cy="1584960"/>
          </a:xfrm>
          <a:prstGeom prst="rect">
            <a:avLst/>
          </a:prstGeom>
        </p:spPr>
        <p:txBody>
          <a:bodyPr vert="horz" lIns="91440" tIns="45720" rIns="91440" bIns="45720" rtlCol="0" anchor="ctr" anchorCtr="0">
            <a:noAutofit/>
          </a:bodyPr>
          <a:lstStyle>
            <a:lvl1pPr algn="l" defTabSz="457200" rtl="0" eaLnBrk="1" latinLnBrk="0" hangingPunct="1">
              <a:spcBef>
                <a:spcPct val="0"/>
              </a:spcBef>
              <a:buNone/>
              <a:defRPr sz="3800" b="1" i="0" kern="1200" cap="all" spc="100" baseline="0">
                <a:solidFill>
                  <a:srgbClr val="FFFFFF"/>
                </a:solidFill>
                <a:latin typeface="Arial"/>
                <a:ea typeface="+mj-ea"/>
                <a:cs typeface="Arial"/>
              </a:defRPr>
            </a:lvl1pPr>
          </a:lstStyle>
          <a:p>
            <a:r>
              <a:rPr lang="en-US" dirty="0"/>
              <a:t>Constant proportion Portfolio Insurance (CPPI)</a:t>
            </a:r>
          </a:p>
        </p:txBody>
      </p:sp>
      <p:sp>
        <p:nvSpPr>
          <p:cNvPr id="13" name="Title 1"/>
          <p:cNvSpPr txBox="1">
            <a:spLocks/>
          </p:cNvSpPr>
          <p:nvPr/>
        </p:nvSpPr>
        <p:spPr>
          <a:xfrm>
            <a:off x="342900" y="1335577"/>
            <a:ext cx="8442325" cy="263238"/>
          </a:xfrm>
          <a:prstGeom prst="rect">
            <a:avLst/>
          </a:prstGeom>
        </p:spPr>
        <p:txBody>
          <a:bodyPr vert="horz" lIns="91440" tIns="45720" rIns="91440" bIns="45720" rtlCol="0" anchor="ctr" anchorCtr="0">
            <a:noAutofit/>
          </a:bodyPr>
          <a:lstStyle>
            <a:lvl1pPr algn="l" defTabSz="457200" rtl="0" eaLnBrk="1" latinLnBrk="0" hangingPunct="1">
              <a:spcBef>
                <a:spcPct val="0"/>
              </a:spcBef>
              <a:buNone/>
              <a:defRPr sz="3800" b="1" i="0" kern="1200" cap="all" spc="100" baseline="0">
                <a:solidFill>
                  <a:srgbClr val="FFFFFF"/>
                </a:solidFill>
                <a:latin typeface="Arial"/>
                <a:ea typeface="+mj-ea"/>
                <a:cs typeface="Arial"/>
              </a:defRPr>
            </a:lvl1pPr>
          </a:lstStyle>
          <a:p>
            <a:r>
              <a:rPr lang="en-US" dirty="0"/>
              <a:t/>
            </a:r>
            <a:br>
              <a:rPr lang="en-US" dirty="0"/>
            </a:br>
            <a:r>
              <a:rPr lang="en-US" sz="1800" dirty="0"/>
              <a:t>SORR = 0.5</a:t>
            </a:r>
            <a:r>
              <a:rPr lang="en-US" dirty="0"/>
              <a:t/>
            </a:r>
            <a:br>
              <a:rPr lang="en-US" dirty="0"/>
            </a:br>
            <a:endParaRPr lang="en-US" b="0" i="1" cap="none" dirty="0">
              <a:solidFill>
                <a:schemeClr val="tx1"/>
              </a:solidFill>
            </a:endParaRPr>
          </a:p>
        </p:txBody>
      </p:sp>
    </p:spTree>
    <p:extLst>
      <p:ext uri="{BB962C8B-B14F-4D97-AF65-F5344CB8AC3E}">
        <p14:creationId xmlns:p14="http://schemas.microsoft.com/office/powerpoint/2010/main" val="7273282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1284749" y="2168875"/>
            <a:ext cx="6568333" cy="4053600"/>
          </a:xfrm>
          <a:prstGeom prst="rect">
            <a:avLst/>
          </a:prstGeom>
        </p:spPr>
      </p:pic>
      <p:sp>
        <p:nvSpPr>
          <p:cNvPr id="2" name="Title 1"/>
          <p:cNvSpPr>
            <a:spLocks noGrp="1"/>
          </p:cNvSpPr>
          <p:nvPr>
            <p:ph type="title"/>
          </p:nvPr>
        </p:nvSpPr>
        <p:spPr/>
        <p:txBody>
          <a:bodyPr/>
          <a:lstStyle/>
          <a:p>
            <a:pPr algn="ctr"/>
            <a:r>
              <a:rPr lang="en-US" dirty="0"/>
              <a:t/>
            </a:r>
            <a:br>
              <a:rPr lang="en-US" dirty="0"/>
            </a:br>
            <a:r>
              <a:rPr lang="en-US" dirty="0"/>
              <a:t/>
            </a:r>
            <a:br>
              <a:rPr lang="en-US" dirty="0"/>
            </a:br>
            <a:endParaRPr lang="en-US" b="0" i="1" cap="none" dirty="0">
              <a:solidFill>
                <a:schemeClr val="tx1"/>
              </a:solidFill>
            </a:endParaRPr>
          </a:p>
        </p:txBody>
      </p:sp>
      <p:sp>
        <p:nvSpPr>
          <p:cNvPr id="4" name="Slide Number Placeholder 3"/>
          <p:cNvSpPr>
            <a:spLocks noGrp="1"/>
          </p:cNvSpPr>
          <p:nvPr>
            <p:ph type="sldNum" sz="quarter" idx="10"/>
          </p:nvPr>
        </p:nvSpPr>
        <p:spPr/>
        <p:txBody>
          <a:bodyPr/>
          <a:lstStyle/>
          <a:p>
            <a:fld id="{026A839D-8BA3-EB44-8091-71BB10A77D74}" type="slidenum">
              <a:rPr lang="en-US" smtClean="0"/>
              <a:pPr/>
              <a:t>24</a:t>
            </a:fld>
            <a:endParaRPr lang="en-US" dirty="0"/>
          </a:p>
        </p:txBody>
      </p:sp>
      <p:sp>
        <p:nvSpPr>
          <p:cNvPr id="5" name="Title 1"/>
          <p:cNvSpPr txBox="1">
            <a:spLocks/>
          </p:cNvSpPr>
          <p:nvPr/>
        </p:nvSpPr>
        <p:spPr>
          <a:xfrm>
            <a:off x="342900" y="0"/>
            <a:ext cx="8497860" cy="1584960"/>
          </a:xfrm>
          <a:prstGeom prst="rect">
            <a:avLst/>
          </a:prstGeom>
        </p:spPr>
        <p:txBody>
          <a:bodyPr vert="horz" lIns="91440" tIns="45720" rIns="91440" bIns="45720" rtlCol="0" anchor="ctr" anchorCtr="0">
            <a:noAutofit/>
          </a:bodyPr>
          <a:lstStyle>
            <a:lvl1pPr algn="l" defTabSz="457200" rtl="0" eaLnBrk="1" latinLnBrk="0" hangingPunct="1">
              <a:spcBef>
                <a:spcPct val="0"/>
              </a:spcBef>
              <a:buNone/>
              <a:defRPr sz="3800" b="1" i="0" kern="1200" cap="all" spc="100" baseline="0">
                <a:solidFill>
                  <a:srgbClr val="FFFFFF"/>
                </a:solidFill>
                <a:latin typeface="Arial"/>
                <a:ea typeface="+mj-ea"/>
                <a:cs typeface="Arial"/>
              </a:defRPr>
            </a:lvl1pPr>
          </a:lstStyle>
          <a:p>
            <a:r>
              <a:rPr lang="en-US" dirty="0"/>
              <a:t>Constant proportion Portfolio Insurance (CPPI)</a:t>
            </a:r>
          </a:p>
        </p:txBody>
      </p:sp>
      <p:sp>
        <p:nvSpPr>
          <p:cNvPr id="11" name="Title 1"/>
          <p:cNvSpPr txBox="1">
            <a:spLocks/>
          </p:cNvSpPr>
          <p:nvPr/>
        </p:nvSpPr>
        <p:spPr>
          <a:xfrm>
            <a:off x="342900" y="1335577"/>
            <a:ext cx="8442325" cy="263238"/>
          </a:xfrm>
          <a:prstGeom prst="rect">
            <a:avLst/>
          </a:prstGeom>
        </p:spPr>
        <p:txBody>
          <a:bodyPr vert="horz" lIns="91440" tIns="45720" rIns="91440" bIns="45720" rtlCol="0" anchor="ctr" anchorCtr="0">
            <a:noAutofit/>
          </a:bodyPr>
          <a:lstStyle>
            <a:lvl1pPr algn="l" defTabSz="457200" rtl="0" eaLnBrk="1" latinLnBrk="0" hangingPunct="1">
              <a:spcBef>
                <a:spcPct val="0"/>
              </a:spcBef>
              <a:buNone/>
              <a:defRPr sz="3800" b="1" i="0" kern="1200" cap="all" spc="100" baseline="0">
                <a:solidFill>
                  <a:srgbClr val="FFFFFF"/>
                </a:solidFill>
                <a:latin typeface="Arial"/>
                <a:ea typeface="+mj-ea"/>
                <a:cs typeface="Arial"/>
              </a:defRPr>
            </a:lvl1pPr>
          </a:lstStyle>
          <a:p>
            <a:r>
              <a:rPr lang="en-US" dirty="0"/>
              <a:t/>
            </a:r>
            <a:br>
              <a:rPr lang="en-US" dirty="0"/>
            </a:br>
            <a:r>
              <a:rPr lang="en-US" sz="1800" dirty="0"/>
              <a:t>SORR = 0.7 </a:t>
            </a:r>
            <a:r>
              <a:rPr lang="en-US" dirty="0"/>
              <a:t/>
            </a:r>
            <a:br>
              <a:rPr lang="en-US" dirty="0"/>
            </a:br>
            <a:endParaRPr lang="en-US" b="0" i="1" cap="none" dirty="0">
              <a:solidFill>
                <a:schemeClr val="tx1"/>
              </a:solidFill>
            </a:endParaRPr>
          </a:p>
        </p:txBody>
      </p:sp>
    </p:spTree>
    <p:extLst>
      <p:ext uri="{BB962C8B-B14F-4D97-AF65-F5344CB8AC3E}">
        <p14:creationId xmlns:p14="http://schemas.microsoft.com/office/powerpoint/2010/main" val="6339953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
            </a:r>
            <a:br>
              <a:rPr lang="en-US" dirty="0"/>
            </a:br>
            <a:r>
              <a:rPr lang="en-US" dirty="0"/>
              <a:t/>
            </a:r>
            <a:br>
              <a:rPr lang="en-US" dirty="0"/>
            </a:br>
            <a:endParaRPr lang="en-US" b="0" i="1" cap="none" dirty="0">
              <a:solidFill>
                <a:schemeClr val="tx1"/>
              </a:solidFill>
            </a:endParaRPr>
          </a:p>
        </p:txBody>
      </p:sp>
      <p:sp>
        <p:nvSpPr>
          <p:cNvPr id="4" name="Slide Number Placeholder 3"/>
          <p:cNvSpPr>
            <a:spLocks noGrp="1"/>
          </p:cNvSpPr>
          <p:nvPr>
            <p:ph type="sldNum" sz="quarter" idx="10"/>
          </p:nvPr>
        </p:nvSpPr>
        <p:spPr/>
        <p:txBody>
          <a:bodyPr/>
          <a:lstStyle/>
          <a:p>
            <a:fld id="{026A839D-8BA3-EB44-8091-71BB10A77D74}" type="slidenum">
              <a:rPr lang="en-US" smtClean="0"/>
              <a:pPr/>
              <a:t>25</a:t>
            </a:fld>
            <a:endParaRPr lang="en-US" dirty="0"/>
          </a:p>
        </p:txBody>
      </p:sp>
      <p:sp>
        <p:nvSpPr>
          <p:cNvPr id="6" name="Rectangle 5"/>
          <p:cNvSpPr/>
          <p:nvPr/>
        </p:nvSpPr>
        <p:spPr>
          <a:xfrm>
            <a:off x="381000" y="1852863"/>
            <a:ext cx="8420100" cy="41508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200000"/>
              </a:lnSpc>
            </a:pPr>
            <a:r>
              <a:rPr lang="de-DE" sz="2400" b="1" dirty="0">
                <a:solidFill>
                  <a:srgbClr val="CAC8C8"/>
                </a:solidFill>
              </a:rPr>
              <a:t>SORR – A Short Introduction</a:t>
            </a:r>
          </a:p>
          <a:p>
            <a:pPr>
              <a:lnSpc>
                <a:spcPct val="200000"/>
              </a:lnSpc>
            </a:pPr>
            <a:r>
              <a:rPr lang="de-DE" sz="2400" b="1" dirty="0">
                <a:solidFill>
                  <a:srgbClr val="CAC8C8"/>
                </a:solidFill>
              </a:rPr>
              <a:t>Methodology</a:t>
            </a:r>
          </a:p>
          <a:p>
            <a:pPr>
              <a:lnSpc>
                <a:spcPct val="200000"/>
              </a:lnSpc>
            </a:pPr>
            <a:r>
              <a:rPr lang="de-DE" sz="2400" b="1" dirty="0">
                <a:solidFill>
                  <a:srgbClr val="CAC8C8"/>
                </a:solidFill>
              </a:rPr>
              <a:t>Utility </a:t>
            </a:r>
            <a:r>
              <a:rPr lang="de-DE" sz="2400" b="1" dirty="0" err="1">
                <a:solidFill>
                  <a:srgbClr val="CAC8C8"/>
                </a:solidFill>
              </a:rPr>
              <a:t>Maximization</a:t>
            </a:r>
            <a:r>
              <a:rPr lang="de-DE" sz="2400" b="1" dirty="0">
                <a:solidFill>
                  <a:srgbClr val="CAC8C8"/>
                </a:solidFill>
              </a:rPr>
              <a:t> </a:t>
            </a:r>
            <a:r>
              <a:rPr lang="de-DE" sz="2400" b="1" dirty="0" err="1">
                <a:solidFill>
                  <a:srgbClr val="CAC8C8"/>
                </a:solidFill>
              </a:rPr>
              <a:t>with</a:t>
            </a:r>
            <a:r>
              <a:rPr lang="de-DE" sz="2400" b="1" dirty="0">
                <a:solidFill>
                  <a:srgbClr val="CAC8C8"/>
                </a:solidFill>
              </a:rPr>
              <a:t> </a:t>
            </a:r>
            <a:r>
              <a:rPr lang="de-DE" sz="2400" b="1" dirty="0" err="1">
                <a:solidFill>
                  <a:srgbClr val="CAC8C8"/>
                </a:solidFill>
              </a:rPr>
              <a:t>Static</a:t>
            </a:r>
            <a:r>
              <a:rPr lang="de-DE" sz="2400" b="1" dirty="0">
                <a:solidFill>
                  <a:srgbClr val="CAC8C8"/>
                </a:solidFill>
              </a:rPr>
              <a:t> </a:t>
            </a:r>
            <a:r>
              <a:rPr lang="de-DE" sz="2400" b="1" dirty="0" err="1">
                <a:solidFill>
                  <a:srgbClr val="CAC8C8"/>
                </a:solidFill>
              </a:rPr>
              <a:t>Glidepaths</a:t>
            </a:r>
            <a:endParaRPr lang="de-DE" sz="2400" b="1" dirty="0">
              <a:solidFill>
                <a:srgbClr val="CAC8C8"/>
              </a:solidFill>
            </a:endParaRPr>
          </a:p>
          <a:p>
            <a:pPr>
              <a:lnSpc>
                <a:spcPct val="200000"/>
              </a:lnSpc>
            </a:pPr>
            <a:r>
              <a:rPr lang="de-DE" sz="2400" b="1" dirty="0">
                <a:solidFill>
                  <a:srgbClr val="CAC8C8"/>
                </a:solidFill>
              </a:rPr>
              <a:t>Utility </a:t>
            </a:r>
            <a:r>
              <a:rPr lang="de-DE" sz="2400" b="1" dirty="0" err="1">
                <a:solidFill>
                  <a:srgbClr val="CAC8C8"/>
                </a:solidFill>
              </a:rPr>
              <a:t>Maximization</a:t>
            </a:r>
            <a:r>
              <a:rPr lang="de-DE" sz="2400" b="1" dirty="0">
                <a:solidFill>
                  <a:srgbClr val="CAC8C8"/>
                </a:solidFill>
              </a:rPr>
              <a:t> </a:t>
            </a:r>
            <a:r>
              <a:rPr lang="de-DE" sz="2400" b="1" dirty="0" err="1">
                <a:solidFill>
                  <a:srgbClr val="CAC8C8"/>
                </a:solidFill>
              </a:rPr>
              <a:t>with</a:t>
            </a:r>
            <a:r>
              <a:rPr lang="de-DE" sz="2400" b="1" dirty="0">
                <a:solidFill>
                  <a:srgbClr val="CAC8C8"/>
                </a:solidFill>
              </a:rPr>
              <a:t> Dynamic </a:t>
            </a:r>
            <a:r>
              <a:rPr lang="de-DE" sz="2400" b="1" dirty="0" err="1">
                <a:solidFill>
                  <a:srgbClr val="CAC8C8"/>
                </a:solidFill>
              </a:rPr>
              <a:t>Glidepaths</a:t>
            </a:r>
            <a:endParaRPr lang="de-DE" sz="2400" b="1" dirty="0">
              <a:solidFill>
                <a:srgbClr val="CAC8C8"/>
              </a:solidFill>
            </a:endParaRPr>
          </a:p>
          <a:p>
            <a:pPr>
              <a:lnSpc>
                <a:spcPct val="200000"/>
              </a:lnSpc>
            </a:pPr>
            <a:r>
              <a:rPr lang="de-DE" sz="2400" b="1" dirty="0" err="1">
                <a:solidFill>
                  <a:srgbClr val="A42036"/>
                </a:solidFill>
              </a:rPr>
              <a:t>Conclusion</a:t>
            </a:r>
            <a:endParaRPr lang="en-US" sz="2400" b="1" dirty="0">
              <a:solidFill>
                <a:srgbClr val="A42036"/>
              </a:solidFill>
            </a:endParaRPr>
          </a:p>
        </p:txBody>
      </p:sp>
    </p:spTree>
    <p:extLst>
      <p:ext uri="{BB962C8B-B14F-4D97-AF65-F5344CB8AC3E}">
        <p14:creationId xmlns:p14="http://schemas.microsoft.com/office/powerpoint/2010/main" val="35247954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42900" y="0"/>
            <a:ext cx="8444484" cy="1584960"/>
          </a:xfrm>
        </p:spPr>
        <p:txBody>
          <a:bodyPr/>
          <a:lstStyle/>
          <a:p>
            <a:r>
              <a:rPr lang="en-US" altLang="zh-CN" dirty="0"/>
              <a:t>Strategy Summary</a:t>
            </a:r>
            <a:endParaRPr lang="zh-CN" altLang="en-US" dirty="0"/>
          </a:p>
        </p:txBody>
      </p:sp>
      <p:sp>
        <p:nvSpPr>
          <p:cNvPr id="4" name="灯片编号占位符 3"/>
          <p:cNvSpPr>
            <a:spLocks noGrp="1"/>
          </p:cNvSpPr>
          <p:nvPr>
            <p:ph type="sldNum" sz="quarter" idx="10"/>
          </p:nvPr>
        </p:nvSpPr>
        <p:spPr/>
        <p:txBody>
          <a:bodyPr/>
          <a:lstStyle/>
          <a:p>
            <a:fld id="{026A839D-8BA3-EB44-8091-71BB10A77D74}" type="slidenum">
              <a:rPr lang="en-US" smtClean="0"/>
              <a:pPr/>
              <a:t>26</a:t>
            </a:fld>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1226503936"/>
              </p:ext>
            </p:extLst>
          </p:nvPr>
        </p:nvGraphicFramePr>
        <p:xfrm>
          <a:off x="340742" y="2221954"/>
          <a:ext cx="8444483" cy="3250211"/>
        </p:xfrm>
        <a:graphic>
          <a:graphicData uri="http://schemas.openxmlformats.org/drawingml/2006/table">
            <a:tbl>
              <a:tblPr firstRow="1" bandRow="1">
                <a:tableStyleId>{5C22544A-7EE6-4342-B048-85BDC9FD1C3A}</a:tableStyleId>
              </a:tblPr>
              <a:tblGrid>
                <a:gridCol w="1748743">
                  <a:extLst>
                    <a:ext uri="{9D8B030D-6E8A-4147-A177-3AD203B41FA5}">
                      <a16:colId xmlns="" xmlns:a16="http://schemas.microsoft.com/office/drawing/2014/main" val="20000"/>
                    </a:ext>
                  </a:extLst>
                </a:gridCol>
                <a:gridCol w="1339148">
                  <a:extLst>
                    <a:ext uri="{9D8B030D-6E8A-4147-A177-3AD203B41FA5}">
                      <a16:colId xmlns="" xmlns:a16="http://schemas.microsoft.com/office/drawing/2014/main" val="20001"/>
                    </a:ext>
                  </a:extLst>
                </a:gridCol>
                <a:gridCol w="1339148">
                  <a:extLst>
                    <a:ext uri="{9D8B030D-6E8A-4147-A177-3AD203B41FA5}">
                      <a16:colId xmlns="" xmlns:a16="http://schemas.microsoft.com/office/drawing/2014/main" val="20002"/>
                    </a:ext>
                  </a:extLst>
                </a:gridCol>
                <a:gridCol w="1339148">
                  <a:extLst>
                    <a:ext uri="{9D8B030D-6E8A-4147-A177-3AD203B41FA5}">
                      <a16:colId xmlns="" xmlns:a16="http://schemas.microsoft.com/office/drawing/2014/main" val="20003"/>
                    </a:ext>
                  </a:extLst>
                </a:gridCol>
                <a:gridCol w="1339148">
                  <a:extLst>
                    <a:ext uri="{9D8B030D-6E8A-4147-A177-3AD203B41FA5}">
                      <a16:colId xmlns="" xmlns:a16="http://schemas.microsoft.com/office/drawing/2014/main" val="20004"/>
                    </a:ext>
                  </a:extLst>
                </a:gridCol>
                <a:gridCol w="1339148">
                  <a:extLst>
                    <a:ext uri="{9D8B030D-6E8A-4147-A177-3AD203B41FA5}">
                      <a16:colId xmlns="" xmlns:a16="http://schemas.microsoft.com/office/drawing/2014/main" val="20005"/>
                    </a:ext>
                  </a:extLst>
                </a:gridCol>
              </a:tblGrid>
              <a:tr h="0">
                <a:tc>
                  <a:txBody>
                    <a:bodyPr/>
                    <a:lstStyle/>
                    <a:p>
                      <a:r>
                        <a:rPr lang="en-US" sz="1400" dirty="0">
                          <a:solidFill>
                            <a:srgbClr val="FFFFFF"/>
                          </a:solidFill>
                        </a:rPr>
                        <a:t>Utility Coverage</a:t>
                      </a:r>
                      <a:r>
                        <a:rPr lang="en-US" sz="1400" baseline="0" dirty="0">
                          <a:solidFill>
                            <a:srgbClr val="FFFFFF"/>
                          </a:solidFill>
                        </a:rPr>
                        <a:t> Ratio</a:t>
                      </a:r>
                      <a:endParaRPr lang="en-US" sz="1400" dirty="0">
                        <a:solidFill>
                          <a:srgbClr val="FFFFFF"/>
                        </a:solidFill>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A42036"/>
                    </a:solidFill>
                  </a:tcPr>
                </a:tc>
                <a:tc>
                  <a:txBody>
                    <a:bodyPr/>
                    <a:lstStyle/>
                    <a:p>
                      <a:pPr algn="ctr"/>
                      <a:r>
                        <a:rPr lang="en-US" sz="1600" b="0" dirty="0">
                          <a:solidFill>
                            <a:srgbClr val="FFFFFF"/>
                          </a:solidFill>
                        </a:rPr>
                        <a:t>Mean</a:t>
                      </a:r>
                    </a:p>
                  </a:txBody>
                  <a:tcPr>
                    <a:lnL w="12700" cmpd="sng">
                      <a:noFill/>
                    </a:lnL>
                    <a:lnR w="12700" cmpd="sng">
                      <a:noFill/>
                    </a:lnR>
                    <a:lnT w="38100" cmpd="sng">
                      <a:noFill/>
                    </a:lnT>
                    <a:lnB w="3175" cap="flat" cmpd="sng" algn="ctr">
                      <a:noFill/>
                      <a:prstDash val="sysDot"/>
                      <a:round/>
                      <a:headEnd type="none" w="med" len="med"/>
                      <a:tailEnd type="none" w="med" len="med"/>
                    </a:lnB>
                    <a:lnTlToBr w="12700" cmpd="sng">
                      <a:noFill/>
                      <a:prstDash val="solid"/>
                    </a:lnTlToBr>
                    <a:lnBlToTr w="12700" cmpd="sng">
                      <a:noFill/>
                      <a:prstDash val="solid"/>
                    </a:lnBlToTr>
                    <a:solidFill>
                      <a:srgbClr val="A42036"/>
                    </a:solidFill>
                  </a:tcPr>
                </a:tc>
                <a:tc>
                  <a:txBody>
                    <a:bodyPr/>
                    <a:lstStyle/>
                    <a:p>
                      <a:pPr algn="ctr"/>
                      <a:r>
                        <a:rPr lang="en-US" sz="1600" b="0" dirty="0">
                          <a:solidFill>
                            <a:srgbClr val="FFFFFF"/>
                          </a:solidFill>
                        </a:rPr>
                        <a:t>St. Dev.</a:t>
                      </a:r>
                    </a:p>
                  </a:txBody>
                  <a:tcPr>
                    <a:lnL w="12700" cmpd="sng">
                      <a:noFill/>
                    </a:lnL>
                    <a:lnR w="12700" cmpd="sng">
                      <a:noFill/>
                    </a:lnR>
                    <a:lnT w="38100" cmpd="sng">
                      <a:noFill/>
                    </a:lnT>
                    <a:lnB w="3175" cap="flat" cmpd="sng" algn="ctr">
                      <a:noFill/>
                      <a:prstDash val="sysDot"/>
                      <a:round/>
                      <a:headEnd type="none" w="med" len="med"/>
                      <a:tailEnd type="none" w="med" len="med"/>
                    </a:lnB>
                    <a:lnTlToBr w="12700" cmpd="sng">
                      <a:noFill/>
                      <a:prstDash val="solid"/>
                    </a:lnTlToBr>
                    <a:lnBlToTr w="12700" cmpd="sng">
                      <a:noFill/>
                      <a:prstDash val="solid"/>
                    </a:lnBlToTr>
                    <a:solidFill>
                      <a:srgbClr val="A42036"/>
                    </a:solidFill>
                  </a:tcPr>
                </a:tc>
                <a:tc>
                  <a:txBody>
                    <a:bodyPr/>
                    <a:lstStyle/>
                    <a:p>
                      <a:pPr algn="ctr"/>
                      <a:r>
                        <a:rPr lang="en-US" sz="1600" b="0" dirty="0">
                          <a:solidFill>
                            <a:srgbClr val="FFFFFF"/>
                          </a:solidFill>
                        </a:rPr>
                        <a:t>Median</a:t>
                      </a:r>
                    </a:p>
                  </a:txBody>
                  <a:tcPr>
                    <a:lnL w="12700" cmpd="sng">
                      <a:noFill/>
                    </a:lnL>
                    <a:lnR w="12700" cmpd="sng">
                      <a:noFill/>
                    </a:lnR>
                    <a:lnT w="38100" cmpd="sng">
                      <a:noFill/>
                    </a:lnT>
                    <a:lnB w="3175" cap="flat" cmpd="sng" algn="ctr">
                      <a:noFill/>
                      <a:prstDash val="sysDot"/>
                      <a:round/>
                      <a:headEnd type="none" w="med" len="med"/>
                      <a:tailEnd type="none" w="med" len="med"/>
                    </a:lnB>
                    <a:lnTlToBr w="12700" cmpd="sng">
                      <a:noFill/>
                      <a:prstDash val="solid"/>
                    </a:lnTlToBr>
                    <a:lnBlToTr w="12700" cmpd="sng">
                      <a:noFill/>
                      <a:prstDash val="solid"/>
                    </a:lnBlToTr>
                    <a:solidFill>
                      <a:srgbClr val="A42036"/>
                    </a:solidFill>
                  </a:tcPr>
                </a:tc>
                <a:tc>
                  <a:txBody>
                    <a:bodyPr/>
                    <a:lstStyle/>
                    <a:p>
                      <a:pPr algn="ctr"/>
                      <a:r>
                        <a:rPr lang="en-US" sz="1600" b="0" dirty="0" err="1">
                          <a:solidFill>
                            <a:srgbClr val="FFFFFF"/>
                          </a:solidFill>
                        </a:rPr>
                        <a:t>Skewness</a:t>
                      </a:r>
                      <a:endParaRPr lang="en-US" sz="1600" b="0" dirty="0">
                        <a:solidFill>
                          <a:srgbClr val="FFFFFF"/>
                        </a:solidFill>
                      </a:endParaRPr>
                    </a:p>
                  </a:txBody>
                  <a:tcPr>
                    <a:lnL w="12700" cmpd="sng">
                      <a:noFill/>
                    </a:lnL>
                    <a:lnR w="12700" cmpd="sng">
                      <a:noFill/>
                    </a:lnR>
                    <a:lnT w="38100" cmpd="sng">
                      <a:noFill/>
                    </a:lnT>
                    <a:lnB w="3175" cap="flat" cmpd="sng" algn="ctr">
                      <a:noFill/>
                      <a:prstDash val="sysDot"/>
                      <a:round/>
                      <a:headEnd type="none" w="med" len="med"/>
                      <a:tailEnd type="none" w="med" len="med"/>
                    </a:lnB>
                    <a:lnTlToBr w="12700" cmpd="sng">
                      <a:noFill/>
                      <a:prstDash val="solid"/>
                    </a:lnTlToBr>
                    <a:lnBlToTr w="12700" cmpd="sng">
                      <a:noFill/>
                      <a:prstDash val="solid"/>
                    </a:lnBlToTr>
                    <a:solidFill>
                      <a:srgbClr val="A42036"/>
                    </a:solidFill>
                  </a:tcPr>
                </a:tc>
                <a:tc>
                  <a:txBody>
                    <a:bodyPr/>
                    <a:lstStyle/>
                    <a:p>
                      <a:pPr algn="ctr"/>
                      <a:r>
                        <a:rPr lang="en-US" sz="1600" b="0" dirty="0">
                          <a:solidFill>
                            <a:srgbClr val="FFFFFF"/>
                          </a:solidFill>
                        </a:rPr>
                        <a:t>Kurtosis</a:t>
                      </a:r>
                    </a:p>
                  </a:txBody>
                  <a:tcPr>
                    <a:lnL w="12700" cmpd="sng">
                      <a:noFill/>
                    </a:lnL>
                    <a:lnR w="12700" cmpd="sng">
                      <a:noFill/>
                    </a:lnR>
                    <a:lnT w="38100" cmpd="sng">
                      <a:noFill/>
                    </a:lnT>
                    <a:lnB w="3175" cap="flat" cmpd="sng" algn="ctr">
                      <a:noFill/>
                      <a:prstDash val="sysDot"/>
                      <a:round/>
                      <a:headEnd type="none" w="med" len="med"/>
                      <a:tailEnd type="none" w="med" len="med"/>
                    </a:lnB>
                    <a:lnTlToBr w="12700" cmpd="sng">
                      <a:noFill/>
                      <a:prstDash val="solid"/>
                    </a:lnTlToBr>
                    <a:lnBlToTr w="12700" cmpd="sng">
                      <a:noFill/>
                      <a:prstDash val="solid"/>
                    </a:lnBlToTr>
                    <a:solidFill>
                      <a:srgbClr val="A42036"/>
                    </a:solidFill>
                  </a:tcPr>
                </a:tc>
                <a:extLst>
                  <a:ext uri="{0D108BD9-81ED-4DB2-BD59-A6C34878D82A}">
                    <a16:rowId xmlns="" xmlns:a16="http://schemas.microsoft.com/office/drawing/2014/main" val="10000"/>
                  </a:ext>
                </a:extLst>
              </a:tr>
              <a:tr h="390293">
                <a:tc>
                  <a:txBody>
                    <a:bodyPr/>
                    <a:lstStyle/>
                    <a:p>
                      <a:r>
                        <a:rPr lang="en-US" sz="1400" dirty="0">
                          <a:solidFill>
                            <a:srgbClr val="FFFFFF"/>
                          </a:solidFill>
                        </a:rPr>
                        <a:t>Constant Equity 0.1</a:t>
                      </a:r>
                    </a:p>
                  </a:txBody>
                  <a:tcPr anchor="ctr">
                    <a:lnL w="12700" cmpd="sng">
                      <a:noFill/>
                    </a:lnL>
                    <a:lnR w="3175" cap="flat" cmpd="sng" algn="ctr">
                      <a:noFill/>
                      <a:prstDash val="sysDot"/>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pPr algn="ctr"/>
                      <a:r>
                        <a:rPr lang="en-US" sz="1400" dirty="0">
                          <a:solidFill>
                            <a:srgbClr val="323C47"/>
                          </a:solidFill>
                        </a:rPr>
                        <a:t>0.45</a:t>
                      </a:r>
                    </a:p>
                  </a:txBody>
                  <a:tcPr anchor="ctr">
                    <a:lnL w="3175" cap="flat" cmpd="sng" algn="ctr">
                      <a:noFill/>
                      <a:prstDash val="sysDot"/>
                      <a:round/>
                      <a:headEnd type="none" w="med" len="med"/>
                      <a:tailEnd type="none" w="med" len="med"/>
                    </a:lnL>
                    <a:lnR w="9525" cap="flat" cmpd="sng" algn="ctr">
                      <a:solidFill>
                        <a:srgbClr val="323C47"/>
                      </a:solidFill>
                      <a:prstDash val="sysDot"/>
                      <a:round/>
                      <a:headEnd type="none" w="med" len="med"/>
                      <a:tailEnd type="none" w="med" len="med"/>
                    </a:lnR>
                    <a:lnT w="3175" cap="flat" cmpd="sng" algn="ctr">
                      <a:no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rgbClr val="323C47"/>
                          </a:solidFill>
                        </a:rPr>
                        <a:t>0.24</a:t>
                      </a: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3175" cap="flat" cmpd="sng" algn="ctr">
                      <a:no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rgbClr val="323C47"/>
                          </a:solidFill>
                        </a:rPr>
                        <a:t>0.49</a:t>
                      </a: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3175" cap="flat" cmpd="sng" algn="ctr">
                      <a:no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rgbClr val="323C47"/>
                          </a:solidFill>
                        </a:rPr>
                        <a:t>-2.47</a:t>
                      </a: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3175" cap="flat" cmpd="sng" algn="ctr">
                      <a:no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rgbClr val="323C47"/>
                          </a:solidFill>
                        </a:rPr>
                        <a:t>16.16</a:t>
                      </a:r>
                    </a:p>
                  </a:txBody>
                  <a:tcPr anchor="ctr">
                    <a:lnL w="9525" cap="flat" cmpd="sng" algn="ctr">
                      <a:solidFill>
                        <a:srgbClr val="323C47"/>
                      </a:solidFill>
                      <a:prstDash val="sysDot"/>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1"/>
                  </a:ext>
                </a:extLst>
              </a:tr>
              <a:tr h="390293">
                <a:tc>
                  <a:txBody>
                    <a:bodyPr/>
                    <a:lstStyle/>
                    <a:p>
                      <a:r>
                        <a:rPr lang="en-US" sz="1400" dirty="0">
                          <a:solidFill>
                            <a:srgbClr val="FFFFFF"/>
                          </a:solidFill>
                        </a:rPr>
                        <a:t>Constant Equity 0.3</a:t>
                      </a:r>
                    </a:p>
                  </a:txBody>
                  <a:tcPr anchor="ctr">
                    <a:lnL w="12700" cmpd="sng">
                      <a:noFill/>
                    </a:lnL>
                    <a:lnR w="3175" cap="flat" cmpd="sng" algn="ctr">
                      <a:noFill/>
                      <a:prstDash val="sysDot"/>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pPr algn="ctr"/>
                      <a:r>
                        <a:rPr lang="en-US" sz="1400" dirty="0">
                          <a:solidFill>
                            <a:srgbClr val="323C47"/>
                          </a:solidFill>
                        </a:rPr>
                        <a:t>1.05</a:t>
                      </a:r>
                    </a:p>
                  </a:txBody>
                  <a:tcPr anchor="ctr">
                    <a:lnL w="3175" cap="flat" cmpd="sng" algn="ctr">
                      <a:no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rgbClr val="323C47"/>
                          </a:solidFill>
                        </a:rPr>
                        <a:t>0.11</a:t>
                      </a: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rgbClr val="323C47"/>
                          </a:solidFill>
                        </a:rPr>
                        <a:t>1.06</a:t>
                      </a: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rgbClr val="323C47"/>
                          </a:solidFill>
                        </a:rPr>
                        <a:t>-0.62</a:t>
                      </a: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rgbClr val="323C47"/>
                          </a:solidFill>
                        </a:rPr>
                        <a:t>3.89</a:t>
                      </a:r>
                    </a:p>
                  </a:txBody>
                  <a:tcPr anchor="ctr">
                    <a:lnL w="9525" cap="flat" cmpd="sng" algn="ctr">
                      <a:solidFill>
                        <a:srgbClr val="323C47"/>
                      </a:solidFill>
                      <a:prstDash val="sysDot"/>
                      <a:round/>
                      <a:headEnd type="none" w="med" len="med"/>
                      <a:tailEnd type="none" w="med" len="med"/>
                    </a:lnL>
                    <a:lnR w="3175" cap="flat" cmpd="sng" algn="ctr">
                      <a:no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2"/>
                  </a:ext>
                </a:extLst>
              </a:tr>
              <a:tr h="390293">
                <a:tc>
                  <a:txBody>
                    <a:bodyPr/>
                    <a:lstStyle/>
                    <a:p>
                      <a:r>
                        <a:rPr lang="en-US" sz="1400" dirty="0">
                          <a:solidFill>
                            <a:srgbClr val="FFFFFF"/>
                          </a:solidFill>
                        </a:rPr>
                        <a:t>Constant Equity 0.6</a:t>
                      </a:r>
                    </a:p>
                  </a:txBody>
                  <a:tcPr anchor="ctr">
                    <a:lnL w="12700" cmpd="sng">
                      <a:noFill/>
                    </a:lnL>
                    <a:lnR w="3175" cap="flat" cmpd="sng" algn="ctr">
                      <a:noFill/>
                      <a:prstDash val="sysDot"/>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pPr algn="ctr"/>
                      <a:r>
                        <a:rPr lang="en-US" sz="1400" dirty="0">
                          <a:solidFill>
                            <a:srgbClr val="323C47"/>
                          </a:solidFill>
                        </a:rPr>
                        <a:t>1.45</a:t>
                      </a:r>
                    </a:p>
                  </a:txBody>
                  <a:tcPr anchor="ctr">
                    <a:lnL w="3175" cap="flat" cmpd="sng" algn="ctr">
                      <a:no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rgbClr val="323C47"/>
                          </a:solidFill>
                        </a:rPr>
                        <a:t>0.09</a:t>
                      </a: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rgbClr val="323C47"/>
                          </a:solidFill>
                        </a:rPr>
                        <a:t>1.62</a:t>
                      </a: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rgbClr val="323C47"/>
                          </a:solidFill>
                        </a:rPr>
                        <a:t>-0.55</a:t>
                      </a: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rgbClr val="323C47"/>
                          </a:solidFill>
                        </a:rPr>
                        <a:t>3.75</a:t>
                      </a:r>
                    </a:p>
                  </a:txBody>
                  <a:tcPr anchor="ctr">
                    <a:lnL w="9525" cap="flat" cmpd="sng" algn="ctr">
                      <a:solidFill>
                        <a:srgbClr val="323C47"/>
                      </a:solidFill>
                      <a:prstDash val="sysDot"/>
                      <a:round/>
                      <a:headEnd type="none" w="med" len="med"/>
                      <a:tailEnd type="none" w="med" len="med"/>
                    </a:lnL>
                    <a:lnR w="3175" cap="flat" cmpd="sng" algn="ctr">
                      <a:no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3"/>
                  </a:ext>
                </a:extLst>
              </a:tr>
              <a:tr h="390293">
                <a:tc>
                  <a:txBody>
                    <a:bodyPr/>
                    <a:lstStyle/>
                    <a:p>
                      <a:r>
                        <a:rPr lang="en-US" sz="1400" dirty="0">
                          <a:solidFill>
                            <a:srgbClr val="FFFFFF"/>
                          </a:solidFill>
                        </a:rPr>
                        <a:t>100 </a:t>
                      </a:r>
                      <a:r>
                        <a:rPr lang="en-US" sz="1400" baseline="0" dirty="0">
                          <a:solidFill>
                            <a:srgbClr val="FFFFFF"/>
                          </a:solidFill>
                        </a:rPr>
                        <a:t>- </a:t>
                      </a:r>
                      <a:r>
                        <a:rPr lang="en-US" sz="1400" dirty="0">
                          <a:solidFill>
                            <a:srgbClr val="FFFFFF"/>
                          </a:solidFill>
                        </a:rPr>
                        <a:t>Age</a:t>
                      </a:r>
                    </a:p>
                  </a:txBody>
                  <a:tcPr anchor="ctr">
                    <a:lnL w="12700" cmpd="sng">
                      <a:noFill/>
                    </a:lnL>
                    <a:lnR w="3175" cap="flat" cmpd="sng" algn="ctr">
                      <a:noFill/>
                      <a:prstDash val="sysDot"/>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pPr algn="ctr"/>
                      <a:r>
                        <a:rPr lang="en-US" sz="1400" dirty="0">
                          <a:solidFill>
                            <a:srgbClr val="323C47"/>
                          </a:solidFill>
                        </a:rPr>
                        <a:t>-0.21</a:t>
                      </a:r>
                    </a:p>
                  </a:txBody>
                  <a:tcPr anchor="ctr">
                    <a:lnL w="3175" cap="flat" cmpd="sng" algn="ctr">
                      <a:no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rgbClr val="323C47"/>
                          </a:solidFill>
                        </a:rPr>
                        <a:t>7.90</a:t>
                      </a: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rgbClr val="323C47"/>
                          </a:solidFill>
                        </a:rPr>
                        <a:t>-4.75</a:t>
                      </a: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rgbClr val="323C47"/>
                          </a:solidFill>
                        </a:rPr>
                        <a:t>1.31</a:t>
                      </a: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rgbClr val="323C47"/>
                          </a:solidFill>
                        </a:rPr>
                        <a:t>3.77</a:t>
                      </a:r>
                    </a:p>
                  </a:txBody>
                  <a:tcPr anchor="ctr">
                    <a:lnL w="9525" cap="flat" cmpd="sng" algn="ctr">
                      <a:solidFill>
                        <a:srgbClr val="323C47"/>
                      </a:solidFill>
                      <a:prstDash val="sysDot"/>
                      <a:round/>
                      <a:headEnd type="none" w="med" len="med"/>
                      <a:tailEnd type="none" w="med" len="med"/>
                    </a:lnL>
                    <a:lnR w="3175" cap="flat" cmpd="sng" algn="ctr">
                      <a:no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4"/>
                  </a:ext>
                </a:extLst>
              </a:tr>
              <a:tr h="390293">
                <a:tc>
                  <a:txBody>
                    <a:bodyPr/>
                    <a:lstStyle/>
                    <a:p>
                      <a:r>
                        <a:rPr lang="en-US" sz="1400" dirty="0">
                          <a:solidFill>
                            <a:srgbClr val="FFFFFF"/>
                          </a:solidFill>
                        </a:rPr>
                        <a:t>Equity 0.3 to 0.6</a:t>
                      </a:r>
                    </a:p>
                  </a:txBody>
                  <a:tcPr anchor="ctr">
                    <a:lnL w="12700" cmpd="sng">
                      <a:noFill/>
                    </a:lnL>
                    <a:lnR w="3175" cap="flat" cmpd="sng" algn="ctr">
                      <a:noFill/>
                      <a:prstDash val="sysDot"/>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pPr algn="ctr"/>
                      <a:r>
                        <a:rPr lang="en-US" sz="1400" dirty="0">
                          <a:solidFill>
                            <a:srgbClr val="323C47"/>
                          </a:solidFill>
                        </a:rPr>
                        <a:t>1.06</a:t>
                      </a:r>
                    </a:p>
                  </a:txBody>
                  <a:tcPr anchor="ctr">
                    <a:lnL w="3175" cap="flat" cmpd="sng" algn="ctr">
                      <a:no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rgbClr val="323C47"/>
                          </a:solidFill>
                        </a:rPr>
                        <a:t>0.09</a:t>
                      </a: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rgbClr val="323C47"/>
                          </a:solidFill>
                        </a:rPr>
                        <a:t>1.07</a:t>
                      </a: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rgbClr val="323C47"/>
                          </a:solidFill>
                        </a:rPr>
                        <a:t>-0.48</a:t>
                      </a: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rgbClr val="323C47"/>
                          </a:solidFill>
                        </a:rPr>
                        <a:t>3.61</a:t>
                      </a:r>
                    </a:p>
                  </a:txBody>
                  <a:tcPr anchor="ctr">
                    <a:lnL w="9525" cap="flat" cmpd="sng" algn="ctr">
                      <a:solidFill>
                        <a:srgbClr val="323C47"/>
                      </a:solidFill>
                      <a:prstDash val="sysDot"/>
                      <a:round/>
                      <a:headEnd type="none" w="med" len="med"/>
                      <a:tailEnd type="none" w="med" len="med"/>
                    </a:lnL>
                    <a:lnR w="3175" cap="flat" cmpd="sng" algn="ctr">
                      <a:no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5"/>
                  </a:ext>
                </a:extLst>
              </a:tr>
              <a:tr h="390293">
                <a:tc>
                  <a:txBody>
                    <a:bodyPr/>
                    <a:lstStyle/>
                    <a:p>
                      <a:r>
                        <a:rPr lang="en-US" sz="1400" dirty="0">
                          <a:solidFill>
                            <a:srgbClr val="FFFFFF"/>
                          </a:solidFill>
                        </a:rPr>
                        <a:t>Equity 0.6 to 0.3</a:t>
                      </a:r>
                    </a:p>
                  </a:txBody>
                  <a:tcPr anchor="ctr">
                    <a:lnL w="12700" cmpd="sng">
                      <a:noFill/>
                    </a:lnL>
                    <a:lnR w="3175" cap="flat" cmpd="sng" algn="ctr">
                      <a:noFill/>
                      <a:prstDash val="sysDot"/>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pPr algn="ctr"/>
                      <a:r>
                        <a:rPr lang="en-US" sz="1400" dirty="0" smtClean="0">
                          <a:solidFill>
                            <a:srgbClr val="323C47"/>
                          </a:solidFill>
                        </a:rPr>
                        <a:t>1.66</a:t>
                      </a:r>
                      <a:endParaRPr lang="en-US" sz="1400" dirty="0">
                        <a:solidFill>
                          <a:srgbClr val="323C47"/>
                        </a:solidFill>
                      </a:endParaRPr>
                    </a:p>
                  </a:txBody>
                  <a:tcPr anchor="ctr">
                    <a:lnL w="3175" cap="flat" cmpd="sng" algn="ctr">
                      <a:no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rgbClr val="323C47"/>
                          </a:solidFill>
                        </a:rPr>
                        <a:t>0.12</a:t>
                      </a: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rgbClr val="323C47"/>
                          </a:solidFill>
                        </a:rPr>
                        <a:t>1.66</a:t>
                      </a: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rgbClr val="323C47"/>
                          </a:solidFill>
                        </a:rPr>
                        <a:t>-</a:t>
                      </a:r>
                      <a:r>
                        <a:rPr lang="en-US" sz="1400" dirty="0" smtClean="0">
                          <a:solidFill>
                            <a:srgbClr val="323C47"/>
                          </a:solidFill>
                        </a:rPr>
                        <a:t>0.41</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solidFill>
                            <a:srgbClr val="323C47"/>
                          </a:solidFill>
                        </a:rPr>
                        <a:t>3.48</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3175" cap="flat" cmpd="sng" algn="ctr">
                      <a:no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6"/>
                  </a:ext>
                </a:extLst>
              </a:tr>
              <a:tr h="390293">
                <a:tc>
                  <a:txBody>
                    <a:bodyPr/>
                    <a:lstStyle/>
                    <a:p>
                      <a:r>
                        <a:rPr lang="en-US" sz="1400" dirty="0">
                          <a:solidFill>
                            <a:srgbClr val="FFFFFF"/>
                          </a:solidFill>
                        </a:rPr>
                        <a:t>CPPI</a:t>
                      </a:r>
                    </a:p>
                  </a:txBody>
                  <a:tcPr anchor="ctr">
                    <a:lnL w="12700" cmpd="sng">
                      <a:noFill/>
                    </a:lnL>
                    <a:lnR w="3175" cap="flat" cmpd="sng" algn="ctr">
                      <a:noFill/>
                      <a:prstDash val="sysDot"/>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pPr algn="ctr"/>
                      <a:r>
                        <a:rPr lang="en-US" sz="1400" dirty="0">
                          <a:solidFill>
                            <a:srgbClr val="323C47"/>
                          </a:solidFill>
                        </a:rPr>
                        <a:t>0.62</a:t>
                      </a:r>
                    </a:p>
                  </a:txBody>
                  <a:tcPr anchor="ctr">
                    <a:lnL w="3175" cap="flat" cmpd="sng" algn="ctr">
                      <a:no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rgbClr val="323C47"/>
                          </a:solidFill>
                        </a:rPr>
                        <a:t>0.14</a:t>
                      </a: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rgbClr val="323C47"/>
                          </a:solidFill>
                        </a:rPr>
                        <a:t>0.64</a:t>
                      </a: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rgbClr val="323C47"/>
                          </a:solidFill>
                        </a:rPr>
                        <a:t>-0.88</a:t>
                      </a: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rgbClr val="323C47"/>
                          </a:solidFill>
                        </a:rPr>
                        <a:t>5.66</a:t>
                      </a:r>
                    </a:p>
                  </a:txBody>
                  <a:tcPr anchor="ctr">
                    <a:lnL w="9525" cap="flat" cmpd="sng" algn="ctr">
                      <a:solidFill>
                        <a:srgbClr val="323C47"/>
                      </a:solidFill>
                      <a:prstDash val="sysDot"/>
                      <a:round/>
                      <a:headEnd type="none" w="med" len="med"/>
                      <a:tailEnd type="none" w="med" len="med"/>
                    </a:lnL>
                    <a:lnR w="3175" cap="flat" cmpd="sng" algn="ctr">
                      <a:noFill/>
                      <a:prstDash val="sysDot"/>
                      <a:round/>
                      <a:headEnd type="none" w="med" len="med"/>
                      <a:tailEnd type="none" w="med" len="med"/>
                    </a:lnR>
                    <a:lnT w="9525" cap="flat" cmpd="sng" algn="ctr">
                      <a:solidFill>
                        <a:srgbClr val="323C47"/>
                      </a:solid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9"/>
                  </a:ext>
                </a:extLst>
              </a:tr>
            </a:tbl>
          </a:graphicData>
        </a:graphic>
      </p:graphicFrame>
      <p:sp>
        <p:nvSpPr>
          <p:cNvPr id="6" name="Title 1"/>
          <p:cNvSpPr txBox="1">
            <a:spLocks/>
          </p:cNvSpPr>
          <p:nvPr/>
        </p:nvSpPr>
        <p:spPr>
          <a:xfrm>
            <a:off x="342900" y="1335577"/>
            <a:ext cx="8442325" cy="263238"/>
          </a:xfrm>
          <a:prstGeom prst="rect">
            <a:avLst/>
          </a:prstGeom>
        </p:spPr>
        <p:txBody>
          <a:bodyPr vert="horz" lIns="91440" tIns="45720" rIns="91440" bIns="45720" rtlCol="0" anchor="ctr" anchorCtr="0">
            <a:noAutofit/>
          </a:bodyPr>
          <a:lstStyle>
            <a:lvl1pPr algn="l" defTabSz="457200" rtl="0" eaLnBrk="1" latinLnBrk="0" hangingPunct="1">
              <a:spcBef>
                <a:spcPct val="0"/>
              </a:spcBef>
              <a:buNone/>
              <a:defRPr sz="3800" b="1" i="0" kern="1200" cap="all" spc="100" baseline="0">
                <a:solidFill>
                  <a:srgbClr val="FFFFFF"/>
                </a:solidFill>
                <a:latin typeface="Arial"/>
                <a:ea typeface="+mj-ea"/>
                <a:cs typeface="Arial"/>
              </a:defRPr>
            </a:lvl1pPr>
          </a:lstStyle>
          <a:p>
            <a:r>
              <a:rPr lang="en-US" dirty="0"/>
              <a:t/>
            </a:r>
            <a:br>
              <a:rPr lang="en-US" dirty="0"/>
            </a:br>
            <a:r>
              <a:rPr lang="en-US" sz="1800" dirty="0"/>
              <a:t>SORR = 0.3</a:t>
            </a:r>
            <a:r>
              <a:rPr lang="en-US" dirty="0"/>
              <a:t/>
            </a:r>
            <a:br>
              <a:rPr lang="en-US" dirty="0"/>
            </a:br>
            <a:endParaRPr lang="en-US" b="0" i="1" cap="none" dirty="0">
              <a:solidFill>
                <a:schemeClr val="tx1"/>
              </a:solidFill>
            </a:endParaRPr>
          </a:p>
        </p:txBody>
      </p:sp>
    </p:spTree>
    <p:extLst>
      <p:ext uri="{BB962C8B-B14F-4D97-AF65-F5344CB8AC3E}">
        <p14:creationId xmlns:p14="http://schemas.microsoft.com/office/powerpoint/2010/main" val="10006790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42900" y="0"/>
            <a:ext cx="8444484" cy="1584960"/>
          </a:xfrm>
        </p:spPr>
        <p:txBody>
          <a:bodyPr/>
          <a:lstStyle/>
          <a:p>
            <a:r>
              <a:rPr lang="en-US" altLang="zh-CN" dirty="0"/>
              <a:t>Strategy Summary</a:t>
            </a:r>
            <a:endParaRPr lang="zh-CN" altLang="en-US" dirty="0"/>
          </a:p>
        </p:txBody>
      </p:sp>
      <p:sp>
        <p:nvSpPr>
          <p:cNvPr id="4" name="灯片编号占位符 3"/>
          <p:cNvSpPr>
            <a:spLocks noGrp="1"/>
          </p:cNvSpPr>
          <p:nvPr>
            <p:ph type="sldNum" sz="quarter" idx="10"/>
          </p:nvPr>
        </p:nvSpPr>
        <p:spPr/>
        <p:txBody>
          <a:bodyPr/>
          <a:lstStyle/>
          <a:p>
            <a:fld id="{026A839D-8BA3-EB44-8091-71BB10A77D74}" type="slidenum">
              <a:rPr lang="en-US" smtClean="0"/>
              <a:pPr/>
              <a:t>27</a:t>
            </a:fld>
            <a:endParaRPr lang="en-US" dirty="0"/>
          </a:p>
        </p:txBody>
      </p:sp>
      <p:sp>
        <p:nvSpPr>
          <p:cNvPr id="6" name="Title 1"/>
          <p:cNvSpPr txBox="1">
            <a:spLocks/>
          </p:cNvSpPr>
          <p:nvPr/>
        </p:nvSpPr>
        <p:spPr>
          <a:xfrm>
            <a:off x="342900" y="1335577"/>
            <a:ext cx="8442325" cy="263238"/>
          </a:xfrm>
          <a:prstGeom prst="rect">
            <a:avLst/>
          </a:prstGeom>
        </p:spPr>
        <p:txBody>
          <a:bodyPr vert="horz" lIns="91440" tIns="45720" rIns="91440" bIns="45720" rtlCol="0" anchor="ctr" anchorCtr="0">
            <a:noAutofit/>
          </a:bodyPr>
          <a:lstStyle>
            <a:lvl1pPr algn="l" defTabSz="457200" rtl="0" eaLnBrk="1" latinLnBrk="0" hangingPunct="1">
              <a:spcBef>
                <a:spcPct val="0"/>
              </a:spcBef>
              <a:buNone/>
              <a:defRPr sz="3800" b="1" i="0" kern="1200" cap="all" spc="100" baseline="0">
                <a:solidFill>
                  <a:srgbClr val="FFFFFF"/>
                </a:solidFill>
                <a:latin typeface="Arial"/>
                <a:ea typeface="+mj-ea"/>
                <a:cs typeface="Arial"/>
              </a:defRPr>
            </a:lvl1pPr>
          </a:lstStyle>
          <a:p>
            <a:r>
              <a:rPr lang="en-US" dirty="0"/>
              <a:t/>
            </a:r>
            <a:br>
              <a:rPr lang="en-US" dirty="0"/>
            </a:br>
            <a:r>
              <a:rPr lang="en-US" sz="1800" dirty="0"/>
              <a:t>SORR = 0.5</a:t>
            </a:r>
            <a:r>
              <a:rPr lang="en-US" dirty="0"/>
              <a:t/>
            </a:r>
            <a:br>
              <a:rPr lang="en-US" dirty="0"/>
            </a:br>
            <a:endParaRPr lang="en-US" b="0" i="1" cap="none" dirty="0">
              <a:solidFill>
                <a:schemeClr val="tx1"/>
              </a:solidFill>
            </a:endParaRPr>
          </a:p>
        </p:txBody>
      </p:sp>
      <p:graphicFrame>
        <p:nvGraphicFramePr>
          <p:cNvPr id="8" name="Table 7"/>
          <p:cNvGraphicFramePr>
            <a:graphicFrameLocks noGrp="1"/>
          </p:cNvGraphicFramePr>
          <p:nvPr>
            <p:extLst>
              <p:ext uri="{D42A27DB-BD31-4B8C-83A1-F6EECF244321}">
                <p14:modId xmlns:p14="http://schemas.microsoft.com/office/powerpoint/2010/main" val="1225870057"/>
              </p:ext>
            </p:extLst>
          </p:nvPr>
        </p:nvGraphicFramePr>
        <p:xfrm>
          <a:off x="340742" y="2221954"/>
          <a:ext cx="8444483" cy="3250211"/>
        </p:xfrm>
        <a:graphic>
          <a:graphicData uri="http://schemas.openxmlformats.org/drawingml/2006/table">
            <a:tbl>
              <a:tblPr firstRow="1" bandRow="1">
                <a:tableStyleId>{5C22544A-7EE6-4342-B048-85BDC9FD1C3A}</a:tableStyleId>
              </a:tblPr>
              <a:tblGrid>
                <a:gridCol w="1748743">
                  <a:extLst>
                    <a:ext uri="{9D8B030D-6E8A-4147-A177-3AD203B41FA5}">
                      <a16:colId xmlns="" xmlns:a16="http://schemas.microsoft.com/office/drawing/2014/main" val="20000"/>
                    </a:ext>
                  </a:extLst>
                </a:gridCol>
                <a:gridCol w="1339148">
                  <a:extLst>
                    <a:ext uri="{9D8B030D-6E8A-4147-A177-3AD203B41FA5}">
                      <a16:colId xmlns="" xmlns:a16="http://schemas.microsoft.com/office/drawing/2014/main" val="20001"/>
                    </a:ext>
                  </a:extLst>
                </a:gridCol>
                <a:gridCol w="1339148">
                  <a:extLst>
                    <a:ext uri="{9D8B030D-6E8A-4147-A177-3AD203B41FA5}">
                      <a16:colId xmlns="" xmlns:a16="http://schemas.microsoft.com/office/drawing/2014/main" val="20002"/>
                    </a:ext>
                  </a:extLst>
                </a:gridCol>
                <a:gridCol w="1339148">
                  <a:extLst>
                    <a:ext uri="{9D8B030D-6E8A-4147-A177-3AD203B41FA5}">
                      <a16:colId xmlns="" xmlns:a16="http://schemas.microsoft.com/office/drawing/2014/main" val="20003"/>
                    </a:ext>
                  </a:extLst>
                </a:gridCol>
                <a:gridCol w="1339148">
                  <a:extLst>
                    <a:ext uri="{9D8B030D-6E8A-4147-A177-3AD203B41FA5}">
                      <a16:colId xmlns="" xmlns:a16="http://schemas.microsoft.com/office/drawing/2014/main" val="20004"/>
                    </a:ext>
                  </a:extLst>
                </a:gridCol>
                <a:gridCol w="1339148">
                  <a:extLst>
                    <a:ext uri="{9D8B030D-6E8A-4147-A177-3AD203B41FA5}">
                      <a16:colId xmlns="" xmlns:a16="http://schemas.microsoft.com/office/drawing/2014/main" val="20005"/>
                    </a:ext>
                  </a:extLst>
                </a:gridCol>
              </a:tblGrid>
              <a:tr h="0">
                <a:tc>
                  <a:txBody>
                    <a:bodyPr/>
                    <a:lstStyle/>
                    <a:p>
                      <a:r>
                        <a:rPr lang="en-US" sz="1400" dirty="0">
                          <a:solidFill>
                            <a:srgbClr val="FFFFFF"/>
                          </a:solidFill>
                        </a:rPr>
                        <a:t>Utility Coverage</a:t>
                      </a:r>
                      <a:r>
                        <a:rPr lang="en-US" sz="1400" baseline="0" dirty="0">
                          <a:solidFill>
                            <a:srgbClr val="FFFFFF"/>
                          </a:solidFill>
                        </a:rPr>
                        <a:t> Ratio</a:t>
                      </a:r>
                      <a:endParaRPr lang="en-US" sz="1400" dirty="0">
                        <a:solidFill>
                          <a:srgbClr val="FFFFFF"/>
                        </a:solidFill>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A42036"/>
                    </a:solidFill>
                  </a:tcPr>
                </a:tc>
                <a:tc>
                  <a:txBody>
                    <a:bodyPr/>
                    <a:lstStyle/>
                    <a:p>
                      <a:pPr algn="ctr"/>
                      <a:r>
                        <a:rPr lang="en-US" sz="1600" b="0" dirty="0">
                          <a:solidFill>
                            <a:srgbClr val="FFFFFF"/>
                          </a:solidFill>
                        </a:rPr>
                        <a:t>Mean</a:t>
                      </a:r>
                    </a:p>
                  </a:txBody>
                  <a:tcPr>
                    <a:lnL w="12700" cmpd="sng">
                      <a:noFill/>
                    </a:lnL>
                    <a:lnR w="12700" cmpd="sng">
                      <a:noFill/>
                    </a:lnR>
                    <a:lnT w="38100" cmpd="sng">
                      <a:noFill/>
                    </a:lnT>
                    <a:lnB w="3175" cap="flat" cmpd="sng" algn="ctr">
                      <a:noFill/>
                      <a:prstDash val="sysDot"/>
                      <a:round/>
                      <a:headEnd type="none" w="med" len="med"/>
                      <a:tailEnd type="none" w="med" len="med"/>
                    </a:lnB>
                    <a:lnTlToBr w="12700" cmpd="sng">
                      <a:noFill/>
                      <a:prstDash val="solid"/>
                    </a:lnTlToBr>
                    <a:lnBlToTr w="12700" cmpd="sng">
                      <a:noFill/>
                      <a:prstDash val="solid"/>
                    </a:lnBlToTr>
                    <a:solidFill>
                      <a:srgbClr val="A42036"/>
                    </a:solidFill>
                  </a:tcPr>
                </a:tc>
                <a:tc>
                  <a:txBody>
                    <a:bodyPr/>
                    <a:lstStyle/>
                    <a:p>
                      <a:pPr algn="ctr"/>
                      <a:r>
                        <a:rPr lang="en-US" sz="1600" b="0" dirty="0">
                          <a:solidFill>
                            <a:srgbClr val="FFFFFF"/>
                          </a:solidFill>
                        </a:rPr>
                        <a:t>St. Dev.</a:t>
                      </a:r>
                    </a:p>
                  </a:txBody>
                  <a:tcPr>
                    <a:lnL w="12700" cmpd="sng">
                      <a:noFill/>
                    </a:lnL>
                    <a:lnR w="12700" cmpd="sng">
                      <a:noFill/>
                    </a:lnR>
                    <a:lnT w="38100" cmpd="sng">
                      <a:noFill/>
                    </a:lnT>
                    <a:lnB w="3175" cap="flat" cmpd="sng" algn="ctr">
                      <a:noFill/>
                      <a:prstDash val="sysDot"/>
                      <a:round/>
                      <a:headEnd type="none" w="med" len="med"/>
                      <a:tailEnd type="none" w="med" len="med"/>
                    </a:lnB>
                    <a:lnTlToBr w="12700" cmpd="sng">
                      <a:noFill/>
                      <a:prstDash val="solid"/>
                    </a:lnTlToBr>
                    <a:lnBlToTr w="12700" cmpd="sng">
                      <a:noFill/>
                      <a:prstDash val="solid"/>
                    </a:lnBlToTr>
                    <a:solidFill>
                      <a:srgbClr val="A42036"/>
                    </a:solidFill>
                  </a:tcPr>
                </a:tc>
                <a:tc>
                  <a:txBody>
                    <a:bodyPr/>
                    <a:lstStyle/>
                    <a:p>
                      <a:pPr algn="ctr"/>
                      <a:r>
                        <a:rPr lang="en-US" sz="1600" b="0" dirty="0">
                          <a:solidFill>
                            <a:srgbClr val="FFFFFF"/>
                          </a:solidFill>
                        </a:rPr>
                        <a:t>Median</a:t>
                      </a:r>
                    </a:p>
                  </a:txBody>
                  <a:tcPr>
                    <a:lnL w="12700" cmpd="sng">
                      <a:noFill/>
                    </a:lnL>
                    <a:lnR w="12700" cmpd="sng">
                      <a:noFill/>
                    </a:lnR>
                    <a:lnT w="38100" cmpd="sng">
                      <a:noFill/>
                    </a:lnT>
                    <a:lnB w="3175" cap="flat" cmpd="sng" algn="ctr">
                      <a:noFill/>
                      <a:prstDash val="sysDot"/>
                      <a:round/>
                      <a:headEnd type="none" w="med" len="med"/>
                      <a:tailEnd type="none" w="med" len="med"/>
                    </a:lnB>
                    <a:lnTlToBr w="12700" cmpd="sng">
                      <a:noFill/>
                      <a:prstDash val="solid"/>
                    </a:lnTlToBr>
                    <a:lnBlToTr w="12700" cmpd="sng">
                      <a:noFill/>
                      <a:prstDash val="solid"/>
                    </a:lnBlToTr>
                    <a:solidFill>
                      <a:srgbClr val="A42036"/>
                    </a:solidFill>
                  </a:tcPr>
                </a:tc>
                <a:tc>
                  <a:txBody>
                    <a:bodyPr/>
                    <a:lstStyle/>
                    <a:p>
                      <a:pPr algn="ctr"/>
                      <a:r>
                        <a:rPr lang="en-US" sz="1600" b="0" dirty="0" err="1">
                          <a:solidFill>
                            <a:srgbClr val="FFFFFF"/>
                          </a:solidFill>
                        </a:rPr>
                        <a:t>Skewness</a:t>
                      </a:r>
                      <a:endParaRPr lang="en-US" sz="1600" b="0" dirty="0">
                        <a:solidFill>
                          <a:srgbClr val="FFFFFF"/>
                        </a:solidFill>
                      </a:endParaRPr>
                    </a:p>
                  </a:txBody>
                  <a:tcPr>
                    <a:lnL w="12700" cmpd="sng">
                      <a:noFill/>
                    </a:lnL>
                    <a:lnR w="12700" cmpd="sng">
                      <a:noFill/>
                    </a:lnR>
                    <a:lnT w="38100" cmpd="sng">
                      <a:noFill/>
                    </a:lnT>
                    <a:lnB w="3175" cap="flat" cmpd="sng" algn="ctr">
                      <a:noFill/>
                      <a:prstDash val="sysDot"/>
                      <a:round/>
                      <a:headEnd type="none" w="med" len="med"/>
                      <a:tailEnd type="none" w="med" len="med"/>
                    </a:lnB>
                    <a:lnTlToBr w="12700" cmpd="sng">
                      <a:noFill/>
                      <a:prstDash val="solid"/>
                    </a:lnTlToBr>
                    <a:lnBlToTr w="12700" cmpd="sng">
                      <a:noFill/>
                      <a:prstDash val="solid"/>
                    </a:lnBlToTr>
                    <a:solidFill>
                      <a:srgbClr val="A42036"/>
                    </a:solidFill>
                  </a:tcPr>
                </a:tc>
                <a:tc>
                  <a:txBody>
                    <a:bodyPr/>
                    <a:lstStyle/>
                    <a:p>
                      <a:pPr algn="ctr"/>
                      <a:r>
                        <a:rPr lang="en-US" sz="1600" b="0" dirty="0">
                          <a:solidFill>
                            <a:srgbClr val="FFFFFF"/>
                          </a:solidFill>
                        </a:rPr>
                        <a:t>Kurtosis</a:t>
                      </a:r>
                    </a:p>
                  </a:txBody>
                  <a:tcPr>
                    <a:lnL w="12700" cmpd="sng">
                      <a:noFill/>
                    </a:lnL>
                    <a:lnR w="12700" cmpd="sng">
                      <a:noFill/>
                    </a:lnR>
                    <a:lnT w="38100" cmpd="sng">
                      <a:noFill/>
                    </a:lnT>
                    <a:lnB w="3175" cap="flat" cmpd="sng" algn="ctr">
                      <a:noFill/>
                      <a:prstDash val="sysDot"/>
                      <a:round/>
                      <a:headEnd type="none" w="med" len="med"/>
                      <a:tailEnd type="none" w="med" len="med"/>
                    </a:lnB>
                    <a:lnTlToBr w="12700" cmpd="sng">
                      <a:noFill/>
                      <a:prstDash val="solid"/>
                    </a:lnTlToBr>
                    <a:lnBlToTr w="12700" cmpd="sng">
                      <a:noFill/>
                      <a:prstDash val="solid"/>
                    </a:lnBlToTr>
                    <a:solidFill>
                      <a:srgbClr val="A42036"/>
                    </a:solidFill>
                  </a:tcPr>
                </a:tc>
                <a:extLst>
                  <a:ext uri="{0D108BD9-81ED-4DB2-BD59-A6C34878D82A}">
                    <a16:rowId xmlns="" xmlns:a16="http://schemas.microsoft.com/office/drawing/2014/main" val="10000"/>
                  </a:ext>
                </a:extLst>
              </a:tr>
              <a:tr h="390293">
                <a:tc>
                  <a:txBody>
                    <a:bodyPr/>
                    <a:lstStyle/>
                    <a:p>
                      <a:r>
                        <a:rPr lang="en-US" sz="1400" dirty="0">
                          <a:solidFill>
                            <a:srgbClr val="FFFFFF"/>
                          </a:solidFill>
                        </a:rPr>
                        <a:t>Constant Equity 0.1</a:t>
                      </a:r>
                    </a:p>
                  </a:txBody>
                  <a:tcPr anchor="ctr">
                    <a:lnL w="12700" cmpd="sng">
                      <a:noFill/>
                    </a:lnL>
                    <a:lnR w="3175" cap="flat" cmpd="sng" algn="ctr">
                      <a:noFill/>
                      <a:prstDash val="sysDot"/>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pPr algn="ctr"/>
                      <a:r>
                        <a:rPr lang="en-US" sz="1400" dirty="0">
                          <a:solidFill>
                            <a:srgbClr val="323C47"/>
                          </a:solidFill>
                        </a:rPr>
                        <a:t>0.13</a:t>
                      </a:r>
                    </a:p>
                  </a:txBody>
                  <a:tcPr anchor="ctr">
                    <a:lnL w="3175" cap="flat" cmpd="sng" algn="ctr">
                      <a:noFill/>
                      <a:prstDash val="sysDot"/>
                      <a:round/>
                      <a:headEnd type="none" w="med" len="med"/>
                      <a:tailEnd type="none" w="med" len="med"/>
                    </a:lnL>
                    <a:lnR w="9525" cap="flat" cmpd="sng" algn="ctr">
                      <a:solidFill>
                        <a:srgbClr val="323C47"/>
                      </a:solidFill>
                      <a:prstDash val="sysDot"/>
                      <a:round/>
                      <a:headEnd type="none" w="med" len="med"/>
                      <a:tailEnd type="none" w="med" len="med"/>
                    </a:lnR>
                    <a:lnT w="3175" cap="flat" cmpd="sng" algn="ctr">
                      <a:no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rgbClr val="323C47"/>
                          </a:solidFill>
                        </a:rPr>
                        <a:t>0.50</a:t>
                      </a: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3175" cap="flat" cmpd="sng" algn="ctr">
                      <a:no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rgbClr val="323C47"/>
                          </a:solidFill>
                        </a:rPr>
                        <a:t>0.26</a:t>
                      </a: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3175" cap="flat" cmpd="sng" algn="ctr">
                      <a:no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rgbClr val="323C47"/>
                          </a:solidFill>
                        </a:rPr>
                        <a:t>-2.13</a:t>
                      </a: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3175" cap="flat" cmpd="sng" algn="ctr">
                      <a:no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rgbClr val="323C47"/>
                          </a:solidFill>
                        </a:rPr>
                        <a:t>8.30</a:t>
                      </a:r>
                    </a:p>
                  </a:txBody>
                  <a:tcPr anchor="ctr">
                    <a:lnL w="9525" cap="flat" cmpd="sng" algn="ctr">
                      <a:solidFill>
                        <a:srgbClr val="323C47"/>
                      </a:solidFill>
                      <a:prstDash val="sysDot"/>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1"/>
                  </a:ext>
                </a:extLst>
              </a:tr>
              <a:tr h="390293">
                <a:tc>
                  <a:txBody>
                    <a:bodyPr/>
                    <a:lstStyle/>
                    <a:p>
                      <a:r>
                        <a:rPr lang="en-US" sz="1400" dirty="0">
                          <a:solidFill>
                            <a:srgbClr val="FFFFFF"/>
                          </a:solidFill>
                        </a:rPr>
                        <a:t>Constant Equity 0.3</a:t>
                      </a:r>
                    </a:p>
                  </a:txBody>
                  <a:tcPr anchor="ctr">
                    <a:lnL w="12700" cmpd="sng">
                      <a:noFill/>
                    </a:lnL>
                    <a:lnR w="3175" cap="flat" cmpd="sng" algn="ctr">
                      <a:noFill/>
                      <a:prstDash val="sysDot"/>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pPr algn="ctr"/>
                      <a:r>
                        <a:rPr lang="en-US" sz="1400" dirty="0">
                          <a:solidFill>
                            <a:srgbClr val="323C47"/>
                          </a:solidFill>
                        </a:rPr>
                        <a:t>0.63</a:t>
                      </a:r>
                    </a:p>
                  </a:txBody>
                  <a:tcPr anchor="ctr">
                    <a:lnL w="3175" cap="flat" cmpd="sng" algn="ctr">
                      <a:no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rgbClr val="323C47"/>
                          </a:solidFill>
                        </a:rPr>
                        <a:t>0.27</a:t>
                      </a: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rgbClr val="323C47"/>
                          </a:solidFill>
                        </a:rPr>
                        <a:t>0.67</a:t>
                      </a: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rgbClr val="323C47"/>
                          </a:solidFill>
                        </a:rPr>
                        <a:t>-2.58</a:t>
                      </a: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rgbClr val="323C47"/>
                          </a:solidFill>
                        </a:rPr>
                        <a:t>18.33</a:t>
                      </a:r>
                    </a:p>
                  </a:txBody>
                  <a:tcPr anchor="ctr">
                    <a:lnL w="9525" cap="flat" cmpd="sng" algn="ctr">
                      <a:solidFill>
                        <a:srgbClr val="323C47"/>
                      </a:solidFill>
                      <a:prstDash val="sysDot"/>
                      <a:round/>
                      <a:headEnd type="none" w="med" len="med"/>
                      <a:tailEnd type="none" w="med" len="med"/>
                    </a:lnL>
                    <a:lnR w="3175" cap="flat" cmpd="sng" algn="ctr">
                      <a:no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2"/>
                  </a:ext>
                </a:extLst>
              </a:tr>
              <a:tr h="390293">
                <a:tc>
                  <a:txBody>
                    <a:bodyPr/>
                    <a:lstStyle/>
                    <a:p>
                      <a:r>
                        <a:rPr lang="en-US" sz="1400" dirty="0">
                          <a:solidFill>
                            <a:srgbClr val="FFFFFF"/>
                          </a:solidFill>
                        </a:rPr>
                        <a:t>Constant Equity 0.6</a:t>
                      </a:r>
                    </a:p>
                  </a:txBody>
                  <a:tcPr anchor="ctr">
                    <a:lnL w="12700" cmpd="sng">
                      <a:noFill/>
                    </a:lnL>
                    <a:lnR w="3175" cap="flat" cmpd="sng" algn="ctr">
                      <a:noFill/>
                      <a:prstDash val="sysDot"/>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pPr algn="ctr"/>
                      <a:r>
                        <a:rPr lang="en-US" sz="1400" dirty="0">
                          <a:solidFill>
                            <a:srgbClr val="323C47"/>
                          </a:solidFill>
                        </a:rPr>
                        <a:t>1.09</a:t>
                      </a:r>
                    </a:p>
                  </a:txBody>
                  <a:tcPr anchor="ctr">
                    <a:lnL w="3175" cap="flat" cmpd="sng" algn="ctr">
                      <a:no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rgbClr val="323C47"/>
                          </a:solidFill>
                        </a:rPr>
                        <a:t>0.28</a:t>
                      </a: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rgbClr val="323C47"/>
                          </a:solidFill>
                        </a:rPr>
                        <a:t>1.14</a:t>
                      </a: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rgbClr val="323C47"/>
                          </a:solidFill>
                        </a:rPr>
                        <a:t>-3.02</a:t>
                      </a: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rgbClr val="323C47"/>
                          </a:solidFill>
                        </a:rPr>
                        <a:t>27.64</a:t>
                      </a:r>
                    </a:p>
                  </a:txBody>
                  <a:tcPr anchor="ctr">
                    <a:lnL w="9525" cap="flat" cmpd="sng" algn="ctr">
                      <a:solidFill>
                        <a:srgbClr val="323C47"/>
                      </a:solidFill>
                      <a:prstDash val="sysDot"/>
                      <a:round/>
                      <a:headEnd type="none" w="med" len="med"/>
                      <a:tailEnd type="none" w="med" len="med"/>
                    </a:lnL>
                    <a:lnR w="3175" cap="flat" cmpd="sng" algn="ctr">
                      <a:no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3"/>
                  </a:ext>
                </a:extLst>
              </a:tr>
              <a:tr h="390293">
                <a:tc>
                  <a:txBody>
                    <a:bodyPr/>
                    <a:lstStyle/>
                    <a:p>
                      <a:r>
                        <a:rPr lang="en-US" sz="1400" dirty="0">
                          <a:solidFill>
                            <a:srgbClr val="FFFFFF"/>
                          </a:solidFill>
                        </a:rPr>
                        <a:t>100 </a:t>
                      </a:r>
                      <a:r>
                        <a:rPr lang="en-US" sz="1400" baseline="0" dirty="0">
                          <a:solidFill>
                            <a:srgbClr val="FFFFFF"/>
                          </a:solidFill>
                        </a:rPr>
                        <a:t>- </a:t>
                      </a:r>
                      <a:r>
                        <a:rPr lang="en-US" sz="1400" dirty="0">
                          <a:solidFill>
                            <a:srgbClr val="FFFFFF"/>
                          </a:solidFill>
                        </a:rPr>
                        <a:t>Age</a:t>
                      </a:r>
                    </a:p>
                  </a:txBody>
                  <a:tcPr anchor="ctr">
                    <a:lnL w="12700" cmpd="sng">
                      <a:noFill/>
                    </a:lnL>
                    <a:lnR w="3175" cap="flat" cmpd="sng" algn="ctr">
                      <a:noFill/>
                      <a:prstDash val="sysDot"/>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pPr algn="ctr"/>
                      <a:r>
                        <a:rPr lang="en-US" sz="1400" dirty="0">
                          <a:solidFill>
                            <a:srgbClr val="323C47"/>
                          </a:solidFill>
                        </a:rPr>
                        <a:t>-</a:t>
                      </a:r>
                      <a:r>
                        <a:rPr lang="en-US" sz="1400" dirty="0" smtClean="0">
                          <a:solidFill>
                            <a:srgbClr val="323C47"/>
                          </a:solidFill>
                        </a:rPr>
                        <a:t>0.22</a:t>
                      </a:r>
                      <a:endParaRPr lang="en-US" sz="1400" dirty="0">
                        <a:solidFill>
                          <a:srgbClr val="323C47"/>
                        </a:solidFill>
                      </a:endParaRPr>
                    </a:p>
                  </a:txBody>
                  <a:tcPr anchor="ctr">
                    <a:lnL w="3175" cap="flat" cmpd="sng" algn="ctr">
                      <a:no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solidFill>
                            <a:srgbClr val="323C47"/>
                          </a:solidFill>
                        </a:rPr>
                        <a:t>8.06</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rgbClr val="323C47"/>
                          </a:solidFill>
                        </a:rPr>
                        <a:t>-</a:t>
                      </a:r>
                      <a:r>
                        <a:rPr lang="en-US" sz="1400" dirty="0" smtClean="0">
                          <a:solidFill>
                            <a:srgbClr val="323C47"/>
                          </a:solidFill>
                        </a:rPr>
                        <a:t>4.97</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solidFill>
                            <a:srgbClr val="323C47"/>
                          </a:solidFill>
                        </a:rPr>
                        <a:t>1.27</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solidFill>
                            <a:srgbClr val="323C47"/>
                          </a:solidFill>
                        </a:rPr>
                        <a:t>3.69</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3175" cap="flat" cmpd="sng" algn="ctr">
                      <a:no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4"/>
                  </a:ext>
                </a:extLst>
              </a:tr>
              <a:tr h="390293">
                <a:tc>
                  <a:txBody>
                    <a:bodyPr/>
                    <a:lstStyle/>
                    <a:p>
                      <a:r>
                        <a:rPr lang="en-US" sz="1400" dirty="0">
                          <a:solidFill>
                            <a:srgbClr val="FFFFFF"/>
                          </a:solidFill>
                        </a:rPr>
                        <a:t>Equity 0.3 to 0.6</a:t>
                      </a:r>
                    </a:p>
                  </a:txBody>
                  <a:tcPr anchor="ctr">
                    <a:lnL w="12700" cmpd="sng">
                      <a:noFill/>
                    </a:lnL>
                    <a:lnR w="3175" cap="flat" cmpd="sng" algn="ctr">
                      <a:noFill/>
                      <a:prstDash val="sysDot"/>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pPr algn="ctr"/>
                      <a:r>
                        <a:rPr lang="en-US" sz="1400" dirty="0" smtClean="0">
                          <a:solidFill>
                            <a:srgbClr val="323C47"/>
                          </a:solidFill>
                        </a:rPr>
                        <a:t>0.83</a:t>
                      </a:r>
                      <a:endParaRPr lang="en-US" sz="1400" dirty="0">
                        <a:solidFill>
                          <a:srgbClr val="323C47"/>
                        </a:solidFill>
                      </a:endParaRPr>
                    </a:p>
                  </a:txBody>
                  <a:tcPr anchor="ctr">
                    <a:lnL w="3175" cap="flat" cmpd="sng" algn="ctr">
                      <a:no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solidFill>
                            <a:srgbClr val="323C47"/>
                          </a:solidFill>
                        </a:rPr>
                        <a:t>0.23</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solidFill>
                            <a:srgbClr val="323C47"/>
                          </a:solidFill>
                        </a:rPr>
                        <a:t>0.86</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solidFill>
                            <a:srgbClr val="323C47"/>
                          </a:solidFill>
                        </a:rPr>
                        <a:t>-2.11</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solidFill>
                            <a:srgbClr val="323C47"/>
                          </a:solidFill>
                        </a:rPr>
                        <a:t>16.11</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3175" cap="flat" cmpd="sng" algn="ctr">
                      <a:no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5"/>
                  </a:ext>
                </a:extLst>
              </a:tr>
              <a:tr h="390293">
                <a:tc>
                  <a:txBody>
                    <a:bodyPr/>
                    <a:lstStyle/>
                    <a:p>
                      <a:r>
                        <a:rPr lang="en-US" sz="1400" dirty="0">
                          <a:solidFill>
                            <a:srgbClr val="FFFFFF"/>
                          </a:solidFill>
                        </a:rPr>
                        <a:t>Equity 0.6 to 0.3</a:t>
                      </a:r>
                    </a:p>
                  </a:txBody>
                  <a:tcPr anchor="ctr">
                    <a:lnL w="12700" cmpd="sng">
                      <a:noFill/>
                    </a:lnL>
                    <a:lnR w="3175" cap="flat" cmpd="sng" algn="ctr">
                      <a:noFill/>
                      <a:prstDash val="sysDot"/>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pPr algn="ctr"/>
                      <a:r>
                        <a:rPr lang="en-US" sz="1400" dirty="0">
                          <a:solidFill>
                            <a:srgbClr val="323C47"/>
                          </a:solidFill>
                        </a:rPr>
                        <a:t>0.92</a:t>
                      </a:r>
                    </a:p>
                  </a:txBody>
                  <a:tcPr anchor="ctr">
                    <a:lnL w="3175" cap="flat" cmpd="sng" algn="ctr">
                      <a:no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solidFill>
                            <a:srgbClr val="323C47"/>
                          </a:solidFill>
                        </a:rPr>
                        <a:t>0.32</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rgbClr val="323C47"/>
                          </a:solidFill>
                        </a:rPr>
                        <a:t>0.97</a:t>
                      </a: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rgbClr val="323C47"/>
                          </a:solidFill>
                        </a:rPr>
                        <a:t>-</a:t>
                      </a:r>
                      <a:r>
                        <a:rPr lang="en-US" sz="1400" dirty="0" smtClean="0">
                          <a:solidFill>
                            <a:srgbClr val="323C47"/>
                          </a:solidFill>
                        </a:rPr>
                        <a:t>2.39</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solidFill>
                            <a:srgbClr val="323C47"/>
                          </a:solidFill>
                        </a:rPr>
                        <a:t>17.75</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3175" cap="flat" cmpd="sng" algn="ctr">
                      <a:no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6"/>
                  </a:ext>
                </a:extLst>
              </a:tr>
              <a:tr h="390293">
                <a:tc>
                  <a:txBody>
                    <a:bodyPr/>
                    <a:lstStyle/>
                    <a:p>
                      <a:r>
                        <a:rPr lang="en-US" sz="1400" dirty="0">
                          <a:solidFill>
                            <a:srgbClr val="FFFFFF"/>
                          </a:solidFill>
                        </a:rPr>
                        <a:t>CPPI</a:t>
                      </a:r>
                    </a:p>
                  </a:txBody>
                  <a:tcPr anchor="ctr">
                    <a:lnL w="12700" cmpd="sng">
                      <a:noFill/>
                    </a:lnL>
                    <a:lnR w="3175" cap="flat" cmpd="sng" algn="ctr">
                      <a:noFill/>
                      <a:prstDash val="sysDot"/>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pPr algn="ctr"/>
                      <a:r>
                        <a:rPr lang="en-US" sz="1400" dirty="0">
                          <a:solidFill>
                            <a:srgbClr val="323C47"/>
                          </a:solidFill>
                        </a:rPr>
                        <a:t>0.35</a:t>
                      </a:r>
                    </a:p>
                  </a:txBody>
                  <a:tcPr anchor="ctr">
                    <a:lnL w="3175" cap="flat" cmpd="sng" algn="ctr">
                      <a:no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rgbClr val="323C47"/>
                          </a:solidFill>
                        </a:rPr>
                        <a:t>0.27</a:t>
                      </a: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rgbClr val="323C47"/>
                          </a:solidFill>
                        </a:rPr>
                        <a:t>0.40</a:t>
                      </a: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rgbClr val="323C47"/>
                          </a:solidFill>
                        </a:rPr>
                        <a:t>-2.83</a:t>
                      </a: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rgbClr val="323C47"/>
                          </a:solidFill>
                        </a:rPr>
                        <a:t>16.87</a:t>
                      </a:r>
                    </a:p>
                  </a:txBody>
                  <a:tcPr anchor="ctr">
                    <a:lnL w="9525" cap="flat" cmpd="sng" algn="ctr">
                      <a:solidFill>
                        <a:srgbClr val="323C47"/>
                      </a:solidFill>
                      <a:prstDash val="sysDot"/>
                      <a:round/>
                      <a:headEnd type="none" w="med" len="med"/>
                      <a:tailEnd type="none" w="med" len="med"/>
                    </a:lnL>
                    <a:lnR w="3175" cap="flat" cmpd="sng" algn="ctr">
                      <a:noFill/>
                      <a:prstDash val="sysDot"/>
                      <a:round/>
                      <a:headEnd type="none" w="med" len="med"/>
                      <a:tailEnd type="none" w="med" len="med"/>
                    </a:lnR>
                    <a:lnT w="9525" cap="flat" cmpd="sng" algn="ctr">
                      <a:solidFill>
                        <a:srgbClr val="323C47"/>
                      </a:solid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9"/>
                  </a:ext>
                </a:extLst>
              </a:tr>
            </a:tbl>
          </a:graphicData>
        </a:graphic>
      </p:graphicFrame>
    </p:spTree>
    <p:extLst>
      <p:ext uri="{BB962C8B-B14F-4D97-AF65-F5344CB8AC3E}">
        <p14:creationId xmlns:p14="http://schemas.microsoft.com/office/powerpoint/2010/main" val="3214118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42900" y="0"/>
            <a:ext cx="8444484" cy="1584960"/>
          </a:xfrm>
        </p:spPr>
        <p:txBody>
          <a:bodyPr/>
          <a:lstStyle/>
          <a:p>
            <a:r>
              <a:rPr lang="en-US" altLang="zh-CN" dirty="0"/>
              <a:t>Strategy Summary</a:t>
            </a:r>
            <a:endParaRPr lang="zh-CN" altLang="en-US" dirty="0"/>
          </a:p>
        </p:txBody>
      </p:sp>
      <p:sp>
        <p:nvSpPr>
          <p:cNvPr id="4" name="灯片编号占位符 3"/>
          <p:cNvSpPr>
            <a:spLocks noGrp="1"/>
          </p:cNvSpPr>
          <p:nvPr>
            <p:ph type="sldNum" sz="quarter" idx="10"/>
          </p:nvPr>
        </p:nvSpPr>
        <p:spPr/>
        <p:txBody>
          <a:bodyPr/>
          <a:lstStyle/>
          <a:p>
            <a:fld id="{026A839D-8BA3-EB44-8091-71BB10A77D74}" type="slidenum">
              <a:rPr lang="en-US" smtClean="0"/>
              <a:pPr/>
              <a:t>28</a:t>
            </a:fld>
            <a:endParaRPr lang="en-US" dirty="0"/>
          </a:p>
        </p:txBody>
      </p:sp>
      <p:sp>
        <p:nvSpPr>
          <p:cNvPr id="6" name="Title 1"/>
          <p:cNvSpPr txBox="1">
            <a:spLocks/>
          </p:cNvSpPr>
          <p:nvPr/>
        </p:nvSpPr>
        <p:spPr>
          <a:xfrm>
            <a:off x="342900" y="1335577"/>
            <a:ext cx="8442325" cy="263238"/>
          </a:xfrm>
          <a:prstGeom prst="rect">
            <a:avLst/>
          </a:prstGeom>
        </p:spPr>
        <p:txBody>
          <a:bodyPr vert="horz" lIns="91440" tIns="45720" rIns="91440" bIns="45720" rtlCol="0" anchor="ctr" anchorCtr="0">
            <a:noAutofit/>
          </a:bodyPr>
          <a:lstStyle>
            <a:lvl1pPr algn="l" defTabSz="457200" rtl="0" eaLnBrk="1" latinLnBrk="0" hangingPunct="1">
              <a:spcBef>
                <a:spcPct val="0"/>
              </a:spcBef>
              <a:buNone/>
              <a:defRPr sz="3800" b="1" i="0" kern="1200" cap="all" spc="100" baseline="0">
                <a:solidFill>
                  <a:srgbClr val="FFFFFF"/>
                </a:solidFill>
                <a:latin typeface="Arial"/>
                <a:ea typeface="+mj-ea"/>
                <a:cs typeface="Arial"/>
              </a:defRPr>
            </a:lvl1pPr>
          </a:lstStyle>
          <a:p>
            <a:r>
              <a:rPr lang="en-US" dirty="0"/>
              <a:t/>
            </a:r>
            <a:br>
              <a:rPr lang="en-US" dirty="0"/>
            </a:br>
            <a:r>
              <a:rPr lang="en-US" sz="1800" dirty="0"/>
              <a:t>SORR = 0.7</a:t>
            </a:r>
            <a:r>
              <a:rPr lang="en-US" dirty="0"/>
              <a:t/>
            </a:r>
            <a:br>
              <a:rPr lang="en-US" dirty="0"/>
            </a:br>
            <a:endParaRPr lang="en-US" b="0" i="1" cap="none" dirty="0">
              <a:solidFill>
                <a:schemeClr val="tx1"/>
              </a:solidFill>
            </a:endParaRPr>
          </a:p>
        </p:txBody>
      </p:sp>
      <p:graphicFrame>
        <p:nvGraphicFramePr>
          <p:cNvPr id="8" name="Table 7"/>
          <p:cNvGraphicFramePr>
            <a:graphicFrameLocks noGrp="1"/>
          </p:cNvGraphicFramePr>
          <p:nvPr>
            <p:extLst>
              <p:ext uri="{D42A27DB-BD31-4B8C-83A1-F6EECF244321}">
                <p14:modId xmlns:p14="http://schemas.microsoft.com/office/powerpoint/2010/main" val="349298983"/>
              </p:ext>
            </p:extLst>
          </p:nvPr>
        </p:nvGraphicFramePr>
        <p:xfrm>
          <a:off x="340742" y="2221954"/>
          <a:ext cx="8444483" cy="3250211"/>
        </p:xfrm>
        <a:graphic>
          <a:graphicData uri="http://schemas.openxmlformats.org/drawingml/2006/table">
            <a:tbl>
              <a:tblPr firstRow="1" bandRow="1">
                <a:tableStyleId>{5C22544A-7EE6-4342-B048-85BDC9FD1C3A}</a:tableStyleId>
              </a:tblPr>
              <a:tblGrid>
                <a:gridCol w="1748743">
                  <a:extLst>
                    <a:ext uri="{9D8B030D-6E8A-4147-A177-3AD203B41FA5}">
                      <a16:colId xmlns="" xmlns:a16="http://schemas.microsoft.com/office/drawing/2014/main" val="20000"/>
                    </a:ext>
                  </a:extLst>
                </a:gridCol>
                <a:gridCol w="1339148">
                  <a:extLst>
                    <a:ext uri="{9D8B030D-6E8A-4147-A177-3AD203B41FA5}">
                      <a16:colId xmlns="" xmlns:a16="http://schemas.microsoft.com/office/drawing/2014/main" val="20001"/>
                    </a:ext>
                  </a:extLst>
                </a:gridCol>
                <a:gridCol w="1339148">
                  <a:extLst>
                    <a:ext uri="{9D8B030D-6E8A-4147-A177-3AD203B41FA5}">
                      <a16:colId xmlns="" xmlns:a16="http://schemas.microsoft.com/office/drawing/2014/main" val="20002"/>
                    </a:ext>
                  </a:extLst>
                </a:gridCol>
                <a:gridCol w="1339148">
                  <a:extLst>
                    <a:ext uri="{9D8B030D-6E8A-4147-A177-3AD203B41FA5}">
                      <a16:colId xmlns="" xmlns:a16="http://schemas.microsoft.com/office/drawing/2014/main" val="20003"/>
                    </a:ext>
                  </a:extLst>
                </a:gridCol>
                <a:gridCol w="1339148">
                  <a:extLst>
                    <a:ext uri="{9D8B030D-6E8A-4147-A177-3AD203B41FA5}">
                      <a16:colId xmlns="" xmlns:a16="http://schemas.microsoft.com/office/drawing/2014/main" val="20004"/>
                    </a:ext>
                  </a:extLst>
                </a:gridCol>
                <a:gridCol w="1339148">
                  <a:extLst>
                    <a:ext uri="{9D8B030D-6E8A-4147-A177-3AD203B41FA5}">
                      <a16:colId xmlns="" xmlns:a16="http://schemas.microsoft.com/office/drawing/2014/main" val="20005"/>
                    </a:ext>
                  </a:extLst>
                </a:gridCol>
              </a:tblGrid>
              <a:tr h="0">
                <a:tc>
                  <a:txBody>
                    <a:bodyPr/>
                    <a:lstStyle/>
                    <a:p>
                      <a:r>
                        <a:rPr lang="en-US" sz="1400" dirty="0">
                          <a:solidFill>
                            <a:srgbClr val="FFFFFF"/>
                          </a:solidFill>
                        </a:rPr>
                        <a:t>Utility Coverage</a:t>
                      </a:r>
                      <a:r>
                        <a:rPr lang="en-US" sz="1400" baseline="0" dirty="0">
                          <a:solidFill>
                            <a:srgbClr val="FFFFFF"/>
                          </a:solidFill>
                        </a:rPr>
                        <a:t> Ratio</a:t>
                      </a:r>
                      <a:endParaRPr lang="en-US" sz="1400" dirty="0">
                        <a:solidFill>
                          <a:srgbClr val="FFFFFF"/>
                        </a:solidFill>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A42036"/>
                    </a:solidFill>
                  </a:tcPr>
                </a:tc>
                <a:tc>
                  <a:txBody>
                    <a:bodyPr/>
                    <a:lstStyle/>
                    <a:p>
                      <a:pPr algn="ctr"/>
                      <a:r>
                        <a:rPr lang="en-US" sz="1600" b="0" dirty="0">
                          <a:solidFill>
                            <a:srgbClr val="FFFFFF"/>
                          </a:solidFill>
                        </a:rPr>
                        <a:t>Mean</a:t>
                      </a:r>
                    </a:p>
                  </a:txBody>
                  <a:tcPr>
                    <a:lnL w="12700" cmpd="sng">
                      <a:noFill/>
                    </a:lnL>
                    <a:lnR w="12700" cmpd="sng">
                      <a:noFill/>
                    </a:lnR>
                    <a:lnT w="38100" cmpd="sng">
                      <a:noFill/>
                    </a:lnT>
                    <a:lnB w="3175" cap="flat" cmpd="sng" algn="ctr">
                      <a:noFill/>
                      <a:prstDash val="sysDot"/>
                      <a:round/>
                      <a:headEnd type="none" w="med" len="med"/>
                      <a:tailEnd type="none" w="med" len="med"/>
                    </a:lnB>
                    <a:lnTlToBr w="12700" cmpd="sng">
                      <a:noFill/>
                      <a:prstDash val="solid"/>
                    </a:lnTlToBr>
                    <a:lnBlToTr w="12700" cmpd="sng">
                      <a:noFill/>
                      <a:prstDash val="solid"/>
                    </a:lnBlToTr>
                    <a:solidFill>
                      <a:srgbClr val="A42036"/>
                    </a:solidFill>
                  </a:tcPr>
                </a:tc>
                <a:tc>
                  <a:txBody>
                    <a:bodyPr/>
                    <a:lstStyle/>
                    <a:p>
                      <a:pPr algn="ctr"/>
                      <a:r>
                        <a:rPr lang="en-US" sz="1600" b="0" dirty="0">
                          <a:solidFill>
                            <a:srgbClr val="FFFFFF"/>
                          </a:solidFill>
                        </a:rPr>
                        <a:t>St. Dev.</a:t>
                      </a:r>
                    </a:p>
                  </a:txBody>
                  <a:tcPr>
                    <a:lnL w="12700" cmpd="sng">
                      <a:noFill/>
                    </a:lnL>
                    <a:lnR w="12700" cmpd="sng">
                      <a:noFill/>
                    </a:lnR>
                    <a:lnT w="38100" cmpd="sng">
                      <a:noFill/>
                    </a:lnT>
                    <a:lnB w="3175" cap="flat" cmpd="sng" algn="ctr">
                      <a:noFill/>
                      <a:prstDash val="sysDot"/>
                      <a:round/>
                      <a:headEnd type="none" w="med" len="med"/>
                      <a:tailEnd type="none" w="med" len="med"/>
                    </a:lnB>
                    <a:lnTlToBr w="12700" cmpd="sng">
                      <a:noFill/>
                      <a:prstDash val="solid"/>
                    </a:lnTlToBr>
                    <a:lnBlToTr w="12700" cmpd="sng">
                      <a:noFill/>
                      <a:prstDash val="solid"/>
                    </a:lnBlToTr>
                    <a:solidFill>
                      <a:srgbClr val="A42036"/>
                    </a:solidFill>
                  </a:tcPr>
                </a:tc>
                <a:tc>
                  <a:txBody>
                    <a:bodyPr/>
                    <a:lstStyle/>
                    <a:p>
                      <a:pPr algn="ctr"/>
                      <a:r>
                        <a:rPr lang="en-US" sz="1600" b="0" dirty="0">
                          <a:solidFill>
                            <a:srgbClr val="FFFFFF"/>
                          </a:solidFill>
                        </a:rPr>
                        <a:t>Median</a:t>
                      </a:r>
                    </a:p>
                  </a:txBody>
                  <a:tcPr>
                    <a:lnL w="12700" cmpd="sng">
                      <a:noFill/>
                    </a:lnL>
                    <a:lnR w="12700" cmpd="sng">
                      <a:noFill/>
                    </a:lnR>
                    <a:lnT w="38100" cmpd="sng">
                      <a:noFill/>
                    </a:lnT>
                    <a:lnB w="3175" cap="flat" cmpd="sng" algn="ctr">
                      <a:noFill/>
                      <a:prstDash val="sysDot"/>
                      <a:round/>
                      <a:headEnd type="none" w="med" len="med"/>
                      <a:tailEnd type="none" w="med" len="med"/>
                    </a:lnB>
                    <a:lnTlToBr w="12700" cmpd="sng">
                      <a:noFill/>
                      <a:prstDash val="solid"/>
                    </a:lnTlToBr>
                    <a:lnBlToTr w="12700" cmpd="sng">
                      <a:noFill/>
                      <a:prstDash val="solid"/>
                    </a:lnBlToTr>
                    <a:solidFill>
                      <a:srgbClr val="A42036"/>
                    </a:solidFill>
                  </a:tcPr>
                </a:tc>
                <a:tc>
                  <a:txBody>
                    <a:bodyPr/>
                    <a:lstStyle/>
                    <a:p>
                      <a:pPr algn="ctr"/>
                      <a:r>
                        <a:rPr lang="en-US" sz="1600" b="0" dirty="0" err="1">
                          <a:solidFill>
                            <a:srgbClr val="FFFFFF"/>
                          </a:solidFill>
                        </a:rPr>
                        <a:t>Skewness</a:t>
                      </a:r>
                      <a:endParaRPr lang="en-US" sz="1600" b="0" dirty="0">
                        <a:solidFill>
                          <a:srgbClr val="FFFFFF"/>
                        </a:solidFill>
                      </a:endParaRPr>
                    </a:p>
                  </a:txBody>
                  <a:tcPr>
                    <a:lnL w="12700" cmpd="sng">
                      <a:noFill/>
                    </a:lnL>
                    <a:lnR w="12700" cmpd="sng">
                      <a:noFill/>
                    </a:lnR>
                    <a:lnT w="38100" cmpd="sng">
                      <a:noFill/>
                    </a:lnT>
                    <a:lnB w="3175" cap="flat" cmpd="sng" algn="ctr">
                      <a:noFill/>
                      <a:prstDash val="sysDot"/>
                      <a:round/>
                      <a:headEnd type="none" w="med" len="med"/>
                      <a:tailEnd type="none" w="med" len="med"/>
                    </a:lnB>
                    <a:lnTlToBr w="12700" cmpd="sng">
                      <a:noFill/>
                      <a:prstDash val="solid"/>
                    </a:lnTlToBr>
                    <a:lnBlToTr w="12700" cmpd="sng">
                      <a:noFill/>
                      <a:prstDash val="solid"/>
                    </a:lnBlToTr>
                    <a:solidFill>
                      <a:srgbClr val="A42036"/>
                    </a:solidFill>
                  </a:tcPr>
                </a:tc>
                <a:tc>
                  <a:txBody>
                    <a:bodyPr/>
                    <a:lstStyle/>
                    <a:p>
                      <a:pPr algn="ctr"/>
                      <a:r>
                        <a:rPr lang="en-US" sz="1600" b="0" dirty="0">
                          <a:solidFill>
                            <a:srgbClr val="FFFFFF"/>
                          </a:solidFill>
                        </a:rPr>
                        <a:t>Kurtosis</a:t>
                      </a:r>
                    </a:p>
                  </a:txBody>
                  <a:tcPr>
                    <a:lnL w="12700" cmpd="sng">
                      <a:noFill/>
                    </a:lnL>
                    <a:lnR w="12700" cmpd="sng">
                      <a:noFill/>
                    </a:lnR>
                    <a:lnT w="38100" cmpd="sng">
                      <a:noFill/>
                    </a:lnT>
                    <a:lnB w="3175" cap="flat" cmpd="sng" algn="ctr">
                      <a:noFill/>
                      <a:prstDash val="sysDot"/>
                      <a:round/>
                      <a:headEnd type="none" w="med" len="med"/>
                      <a:tailEnd type="none" w="med" len="med"/>
                    </a:lnB>
                    <a:lnTlToBr w="12700" cmpd="sng">
                      <a:noFill/>
                      <a:prstDash val="solid"/>
                    </a:lnTlToBr>
                    <a:lnBlToTr w="12700" cmpd="sng">
                      <a:noFill/>
                      <a:prstDash val="solid"/>
                    </a:lnBlToTr>
                    <a:solidFill>
                      <a:srgbClr val="A42036"/>
                    </a:solidFill>
                  </a:tcPr>
                </a:tc>
                <a:extLst>
                  <a:ext uri="{0D108BD9-81ED-4DB2-BD59-A6C34878D82A}">
                    <a16:rowId xmlns="" xmlns:a16="http://schemas.microsoft.com/office/drawing/2014/main" val="10000"/>
                  </a:ext>
                </a:extLst>
              </a:tr>
              <a:tr h="390293">
                <a:tc>
                  <a:txBody>
                    <a:bodyPr/>
                    <a:lstStyle/>
                    <a:p>
                      <a:r>
                        <a:rPr lang="en-US" sz="1400" dirty="0">
                          <a:solidFill>
                            <a:srgbClr val="FFFFFF"/>
                          </a:solidFill>
                        </a:rPr>
                        <a:t>Constant Equity 0.1</a:t>
                      </a:r>
                    </a:p>
                  </a:txBody>
                  <a:tcPr anchor="ctr">
                    <a:lnL w="12700" cmpd="sng">
                      <a:noFill/>
                    </a:lnL>
                    <a:lnR w="3175" cap="flat" cmpd="sng" algn="ctr">
                      <a:noFill/>
                      <a:prstDash val="sysDot"/>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pPr algn="ctr"/>
                      <a:r>
                        <a:rPr lang="en-US" sz="1400" dirty="0">
                          <a:solidFill>
                            <a:srgbClr val="323C47"/>
                          </a:solidFill>
                        </a:rPr>
                        <a:t>-0.45</a:t>
                      </a:r>
                    </a:p>
                  </a:txBody>
                  <a:tcPr anchor="ctr">
                    <a:lnL w="3175" cap="flat" cmpd="sng" algn="ctr">
                      <a:noFill/>
                      <a:prstDash val="sysDot"/>
                      <a:round/>
                      <a:headEnd type="none" w="med" len="med"/>
                      <a:tailEnd type="none" w="med" len="med"/>
                    </a:lnL>
                    <a:lnR w="9525" cap="flat" cmpd="sng" algn="ctr">
                      <a:solidFill>
                        <a:srgbClr val="323C47"/>
                      </a:solidFill>
                      <a:prstDash val="sysDot"/>
                      <a:round/>
                      <a:headEnd type="none" w="med" len="med"/>
                      <a:tailEnd type="none" w="med" len="med"/>
                    </a:lnR>
                    <a:lnT w="3175" cap="flat" cmpd="sng" algn="ctr">
                      <a:no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rgbClr val="323C47"/>
                          </a:solidFill>
                        </a:rPr>
                        <a:t>0.80</a:t>
                      </a: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3175" cap="flat" cmpd="sng" algn="ctr">
                      <a:no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rgbClr val="323C47"/>
                          </a:solidFill>
                        </a:rPr>
                        <a:t>-0.17</a:t>
                      </a: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3175" cap="flat" cmpd="sng" algn="ctr">
                      <a:no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rgbClr val="323C47"/>
                          </a:solidFill>
                        </a:rPr>
                        <a:t>-0.99</a:t>
                      </a: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3175" cap="flat" cmpd="sng" algn="ctr">
                      <a:no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rgbClr val="323C47"/>
                          </a:solidFill>
                        </a:rPr>
                        <a:t>3.23</a:t>
                      </a:r>
                    </a:p>
                  </a:txBody>
                  <a:tcPr anchor="ctr">
                    <a:lnL w="9525" cap="flat" cmpd="sng" algn="ctr">
                      <a:solidFill>
                        <a:srgbClr val="323C47"/>
                      </a:solidFill>
                      <a:prstDash val="sysDot"/>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1"/>
                  </a:ext>
                </a:extLst>
              </a:tr>
              <a:tr h="390293">
                <a:tc>
                  <a:txBody>
                    <a:bodyPr/>
                    <a:lstStyle/>
                    <a:p>
                      <a:r>
                        <a:rPr lang="en-US" sz="1400" dirty="0">
                          <a:solidFill>
                            <a:srgbClr val="FFFFFF"/>
                          </a:solidFill>
                        </a:rPr>
                        <a:t>Constant Equity 0.3</a:t>
                      </a:r>
                    </a:p>
                  </a:txBody>
                  <a:tcPr anchor="ctr">
                    <a:lnL w="12700" cmpd="sng">
                      <a:noFill/>
                    </a:lnL>
                    <a:lnR w="3175" cap="flat" cmpd="sng" algn="ctr">
                      <a:noFill/>
                      <a:prstDash val="sysDot"/>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pPr algn="ctr"/>
                      <a:r>
                        <a:rPr lang="en-US" sz="1400" dirty="0">
                          <a:solidFill>
                            <a:srgbClr val="323C47"/>
                          </a:solidFill>
                        </a:rPr>
                        <a:t>-1.03</a:t>
                      </a:r>
                    </a:p>
                  </a:txBody>
                  <a:tcPr anchor="ctr">
                    <a:lnL w="3175" cap="flat" cmpd="sng" algn="ctr">
                      <a:no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rgbClr val="323C47"/>
                          </a:solidFill>
                        </a:rPr>
                        <a:t>1.10</a:t>
                      </a: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rgbClr val="323C47"/>
                          </a:solidFill>
                        </a:rPr>
                        <a:t>-0.94</a:t>
                      </a: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rgbClr val="323C47"/>
                          </a:solidFill>
                        </a:rPr>
                        <a:t>-0.39</a:t>
                      </a: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rgbClr val="323C47"/>
                          </a:solidFill>
                        </a:rPr>
                        <a:t>2.15</a:t>
                      </a:r>
                    </a:p>
                  </a:txBody>
                  <a:tcPr anchor="ctr">
                    <a:lnL w="9525" cap="flat" cmpd="sng" algn="ctr">
                      <a:solidFill>
                        <a:srgbClr val="323C47"/>
                      </a:solidFill>
                      <a:prstDash val="sysDot"/>
                      <a:round/>
                      <a:headEnd type="none" w="med" len="med"/>
                      <a:tailEnd type="none" w="med" len="med"/>
                    </a:lnL>
                    <a:lnR w="3175" cap="flat" cmpd="sng" algn="ctr">
                      <a:no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2"/>
                  </a:ext>
                </a:extLst>
              </a:tr>
              <a:tr h="390293">
                <a:tc>
                  <a:txBody>
                    <a:bodyPr/>
                    <a:lstStyle/>
                    <a:p>
                      <a:r>
                        <a:rPr lang="en-US" sz="1400" dirty="0">
                          <a:solidFill>
                            <a:srgbClr val="FFFFFF"/>
                          </a:solidFill>
                        </a:rPr>
                        <a:t>Constant Equity 0.6</a:t>
                      </a:r>
                    </a:p>
                  </a:txBody>
                  <a:tcPr anchor="ctr">
                    <a:lnL w="12700" cmpd="sng">
                      <a:noFill/>
                    </a:lnL>
                    <a:lnR w="3175" cap="flat" cmpd="sng" algn="ctr">
                      <a:noFill/>
                      <a:prstDash val="sysDot"/>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pPr algn="ctr"/>
                      <a:r>
                        <a:rPr lang="en-US" sz="1400" dirty="0">
                          <a:solidFill>
                            <a:srgbClr val="323C47"/>
                          </a:solidFill>
                        </a:rPr>
                        <a:t>-2.66</a:t>
                      </a:r>
                    </a:p>
                  </a:txBody>
                  <a:tcPr anchor="ctr">
                    <a:lnL w="3175" cap="flat" cmpd="sng" algn="ctr">
                      <a:no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rgbClr val="323C47"/>
                          </a:solidFill>
                        </a:rPr>
                        <a:t>1.51</a:t>
                      </a: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rgbClr val="323C47"/>
                          </a:solidFill>
                        </a:rPr>
                        <a:t>-2.94</a:t>
                      </a: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rgbClr val="323C47"/>
                          </a:solidFill>
                        </a:rPr>
                        <a:t>0.58</a:t>
                      </a: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rgbClr val="323C47"/>
                          </a:solidFill>
                        </a:rPr>
                        <a:t>2.49</a:t>
                      </a:r>
                    </a:p>
                  </a:txBody>
                  <a:tcPr anchor="ctr">
                    <a:lnL w="9525" cap="flat" cmpd="sng" algn="ctr">
                      <a:solidFill>
                        <a:srgbClr val="323C47"/>
                      </a:solidFill>
                      <a:prstDash val="sysDot"/>
                      <a:round/>
                      <a:headEnd type="none" w="med" len="med"/>
                      <a:tailEnd type="none" w="med" len="med"/>
                    </a:lnL>
                    <a:lnR w="3175" cap="flat" cmpd="sng" algn="ctr">
                      <a:no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3"/>
                  </a:ext>
                </a:extLst>
              </a:tr>
              <a:tr h="390293">
                <a:tc>
                  <a:txBody>
                    <a:bodyPr/>
                    <a:lstStyle/>
                    <a:p>
                      <a:r>
                        <a:rPr lang="en-US" sz="1400" dirty="0">
                          <a:solidFill>
                            <a:srgbClr val="FFFFFF"/>
                          </a:solidFill>
                        </a:rPr>
                        <a:t>100 </a:t>
                      </a:r>
                      <a:r>
                        <a:rPr lang="en-US" sz="1400" baseline="0" dirty="0">
                          <a:solidFill>
                            <a:srgbClr val="FFFFFF"/>
                          </a:solidFill>
                        </a:rPr>
                        <a:t>- </a:t>
                      </a:r>
                      <a:r>
                        <a:rPr lang="en-US" sz="1400" dirty="0">
                          <a:solidFill>
                            <a:srgbClr val="FFFFFF"/>
                          </a:solidFill>
                        </a:rPr>
                        <a:t>Age</a:t>
                      </a:r>
                    </a:p>
                  </a:txBody>
                  <a:tcPr anchor="ctr">
                    <a:lnL w="12700" cmpd="sng">
                      <a:noFill/>
                    </a:lnL>
                    <a:lnR w="3175" cap="flat" cmpd="sng" algn="ctr">
                      <a:noFill/>
                      <a:prstDash val="sysDot"/>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pPr algn="ctr"/>
                      <a:r>
                        <a:rPr lang="en-US" sz="1400" dirty="0">
                          <a:solidFill>
                            <a:srgbClr val="323C47"/>
                          </a:solidFill>
                        </a:rPr>
                        <a:t>1.71</a:t>
                      </a:r>
                    </a:p>
                  </a:txBody>
                  <a:tcPr anchor="ctr">
                    <a:lnL w="3175" cap="flat" cmpd="sng" algn="ctr">
                      <a:no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rgbClr val="323C47"/>
                          </a:solidFill>
                        </a:rPr>
                        <a:t>9.04</a:t>
                      </a: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rgbClr val="323C47"/>
                          </a:solidFill>
                        </a:rPr>
                        <a:t>-4.53</a:t>
                      </a: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rgbClr val="323C47"/>
                          </a:solidFill>
                        </a:rPr>
                        <a:t>0.60</a:t>
                      </a: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rgbClr val="323C47"/>
                          </a:solidFill>
                        </a:rPr>
                        <a:t>2.00</a:t>
                      </a:r>
                    </a:p>
                  </a:txBody>
                  <a:tcPr anchor="ctr">
                    <a:lnL w="9525" cap="flat" cmpd="sng" algn="ctr">
                      <a:solidFill>
                        <a:srgbClr val="323C47"/>
                      </a:solidFill>
                      <a:prstDash val="sysDot"/>
                      <a:round/>
                      <a:headEnd type="none" w="med" len="med"/>
                      <a:tailEnd type="none" w="med" len="med"/>
                    </a:lnL>
                    <a:lnR w="3175" cap="flat" cmpd="sng" algn="ctr">
                      <a:no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4"/>
                  </a:ext>
                </a:extLst>
              </a:tr>
              <a:tr h="390293">
                <a:tc>
                  <a:txBody>
                    <a:bodyPr/>
                    <a:lstStyle/>
                    <a:p>
                      <a:r>
                        <a:rPr lang="en-US" sz="1400" dirty="0">
                          <a:solidFill>
                            <a:srgbClr val="FFFFFF"/>
                          </a:solidFill>
                        </a:rPr>
                        <a:t>Equity 0.3 to 0.6</a:t>
                      </a:r>
                    </a:p>
                  </a:txBody>
                  <a:tcPr anchor="ctr">
                    <a:lnL w="12700" cmpd="sng">
                      <a:noFill/>
                    </a:lnL>
                    <a:lnR w="3175" cap="flat" cmpd="sng" algn="ctr">
                      <a:noFill/>
                      <a:prstDash val="sysDot"/>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pPr algn="ctr"/>
                      <a:r>
                        <a:rPr lang="en-US" sz="1400" dirty="0">
                          <a:solidFill>
                            <a:srgbClr val="323C47"/>
                          </a:solidFill>
                        </a:rPr>
                        <a:t>-0.94</a:t>
                      </a:r>
                    </a:p>
                  </a:txBody>
                  <a:tcPr anchor="ctr">
                    <a:lnL w="3175" cap="flat" cmpd="sng" algn="ctr">
                      <a:no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rgbClr val="323C47"/>
                          </a:solidFill>
                        </a:rPr>
                        <a:t>1.29</a:t>
                      </a: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400" dirty="0">
                          <a:solidFill>
                            <a:srgbClr val="323C47"/>
                          </a:solidFill>
                        </a:rPr>
                        <a:t>-0.78</a:t>
                      </a: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rgbClr val="323C47"/>
                          </a:solidFill>
                        </a:rPr>
                        <a:t>-0.43</a:t>
                      </a: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rgbClr val="323C47"/>
                          </a:solidFill>
                        </a:rPr>
                        <a:t>2.02</a:t>
                      </a:r>
                    </a:p>
                  </a:txBody>
                  <a:tcPr anchor="ctr">
                    <a:lnL w="9525" cap="flat" cmpd="sng" algn="ctr">
                      <a:solidFill>
                        <a:srgbClr val="323C47"/>
                      </a:solidFill>
                      <a:prstDash val="sysDot"/>
                      <a:round/>
                      <a:headEnd type="none" w="med" len="med"/>
                      <a:tailEnd type="none" w="med" len="med"/>
                    </a:lnL>
                    <a:lnR w="3175" cap="flat" cmpd="sng" algn="ctr">
                      <a:no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5"/>
                  </a:ext>
                </a:extLst>
              </a:tr>
              <a:tr h="390293">
                <a:tc>
                  <a:txBody>
                    <a:bodyPr/>
                    <a:lstStyle/>
                    <a:p>
                      <a:r>
                        <a:rPr lang="en-US" sz="1400" dirty="0">
                          <a:solidFill>
                            <a:srgbClr val="FFFFFF"/>
                          </a:solidFill>
                        </a:rPr>
                        <a:t>Equity 0.6 to 0.3</a:t>
                      </a:r>
                    </a:p>
                  </a:txBody>
                  <a:tcPr anchor="ctr">
                    <a:lnL w="12700" cmpd="sng">
                      <a:noFill/>
                    </a:lnL>
                    <a:lnR w="3175" cap="flat" cmpd="sng" algn="ctr">
                      <a:noFill/>
                      <a:prstDash val="sysDot"/>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pPr algn="ctr"/>
                      <a:r>
                        <a:rPr lang="en-US" sz="1400" dirty="0">
                          <a:solidFill>
                            <a:srgbClr val="323C47"/>
                          </a:solidFill>
                        </a:rPr>
                        <a:t>-2.49</a:t>
                      </a:r>
                    </a:p>
                  </a:txBody>
                  <a:tcPr anchor="ctr">
                    <a:lnL w="3175" cap="flat" cmpd="sng" algn="ctr">
                      <a:no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rgbClr val="323C47"/>
                          </a:solidFill>
                        </a:rPr>
                        <a:t>1.39</a:t>
                      </a: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rgbClr val="323C47"/>
                          </a:solidFill>
                        </a:rPr>
                        <a:t>-2.69</a:t>
                      </a: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rgbClr val="323C47"/>
                          </a:solidFill>
                        </a:rPr>
                        <a:t>0.4</a:t>
                      </a: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rgbClr val="323C47"/>
                          </a:solidFill>
                        </a:rPr>
                        <a:t>2.41</a:t>
                      </a:r>
                    </a:p>
                  </a:txBody>
                  <a:tcPr anchor="ctr">
                    <a:lnL w="9525" cap="flat" cmpd="sng" algn="ctr">
                      <a:solidFill>
                        <a:srgbClr val="323C47"/>
                      </a:solidFill>
                      <a:prstDash val="sysDot"/>
                      <a:round/>
                      <a:headEnd type="none" w="med" len="med"/>
                      <a:tailEnd type="none" w="med" len="med"/>
                    </a:lnL>
                    <a:lnR w="3175" cap="flat" cmpd="sng" algn="ctr">
                      <a:no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6"/>
                  </a:ext>
                </a:extLst>
              </a:tr>
              <a:tr h="390293">
                <a:tc>
                  <a:txBody>
                    <a:bodyPr/>
                    <a:lstStyle/>
                    <a:p>
                      <a:r>
                        <a:rPr lang="en-US" sz="1400" dirty="0">
                          <a:solidFill>
                            <a:srgbClr val="FFFFFF"/>
                          </a:solidFill>
                        </a:rPr>
                        <a:t>CPPI</a:t>
                      </a:r>
                    </a:p>
                  </a:txBody>
                  <a:tcPr anchor="ctr">
                    <a:lnL w="12700" cmpd="sng">
                      <a:noFill/>
                    </a:lnL>
                    <a:lnR w="3175" cap="flat" cmpd="sng" algn="ctr">
                      <a:noFill/>
                      <a:prstDash val="sysDot"/>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pPr algn="ctr"/>
                      <a:r>
                        <a:rPr lang="en-US" sz="1400" dirty="0">
                          <a:solidFill>
                            <a:srgbClr val="323C47"/>
                          </a:solidFill>
                        </a:rPr>
                        <a:t>-0.18</a:t>
                      </a:r>
                    </a:p>
                  </a:txBody>
                  <a:tcPr anchor="ctr">
                    <a:lnL w="3175" cap="flat" cmpd="sng" algn="ctr">
                      <a:no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rgbClr val="323C47"/>
                          </a:solidFill>
                        </a:rPr>
                        <a:t>0.70</a:t>
                      </a: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rgbClr val="323C47"/>
                          </a:solidFill>
                        </a:rPr>
                        <a:t>0.10</a:t>
                      </a: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rgbClr val="323C47"/>
                          </a:solidFill>
                        </a:rPr>
                        <a:t>-1.79</a:t>
                      </a: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rgbClr val="323C47"/>
                          </a:solidFill>
                        </a:rPr>
                        <a:t>6.22</a:t>
                      </a:r>
                    </a:p>
                  </a:txBody>
                  <a:tcPr anchor="ctr">
                    <a:lnL w="9525" cap="flat" cmpd="sng" algn="ctr">
                      <a:solidFill>
                        <a:srgbClr val="323C47"/>
                      </a:solidFill>
                      <a:prstDash val="sysDot"/>
                      <a:round/>
                      <a:headEnd type="none" w="med" len="med"/>
                      <a:tailEnd type="none" w="med" len="med"/>
                    </a:lnL>
                    <a:lnR w="3175" cap="flat" cmpd="sng" algn="ctr">
                      <a:noFill/>
                      <a:prstDash val="sysDot"/>
                      <a:round/>
                      <a:headEnd type="none" w="med" len="med"/>
                      <a:tailEnd type="none" w="med" len="med"/>
                    </a:lnR>
                    <a:lnT w="9525" cap="flat" cmpd="sng" algn="ctr">
                      <a:solidFill>
                        <a:srgbClr val="323C47"/>
                      </a:solid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9"/>
                  </a:ext>
                </a:extLst>
              </a:tr>
            </a:tbl>
          </a:graphicData>
        </a:graphic>
      </p:graphicFrame>
    </p:spTree>
    <p:extLst>
      <p:ext uri="{BB962C8B-B14F-4D97-AF65-F5344CB8AC3E}">
        <p14:creationId xmlns:p14="http://schemas.microsoft.com/office/powerpoint/2010/main" val="13586470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42900" y="0"/>
            <a:ext cx="8444484" cy="1584960"/>
          </a:xfrm>
        </p:spPr>
        <p:txBody>
          <a:bodyPr/>
          <a:lstStyle/>
          <a:p>
            <a:pPr algn="ctr"/>
            <a:r>
              <a:rPr lang="en-US" altLang="zh-CN" dirty="0"/>
              <a:t>Thank you </a:t>
            </a:r>
            <a:endParaRPr lang="zh-CN" altLang="en-US" dirty="0"/>
          </a:p>
        </p:txBody>
      </p:sp>
      <p:sp>
        <p:nvSpPr>
          <p:cNvPr id="4" name="灯片编号占位符 3"/>
          <p:cNvSpPr>
            <a:spLocks noGrp="1"/>
          </p:cNvSpPr>
          <p:nvPr>
            <p:ph type="sldNum" sz="quarter" idx="10"/>
          </p:nvPr>
        </p:nvSpPr>
        <p:spPr/>
        <p:txBody>
          <a:bodyPr/>
          <a:lstStyle/>
          <a:p>
            <a:fld id="{026A839D-8BA3-EB44-8091-71BB10A77D74}" type="slidenum">
              <a:rPr lang="en-US" smtClean="0"/>
              <a:pPr/>
              <a:t>29</a:t>
            </a:fld>
            <a:endParaRPr lang="en-US" dirty="0"/>
          </a:p>
        </p:txBody>
      </p:sp>
    </p:spTree>
    <p:extLst>
      <p:ext uri="{BB962C8B-B14F-4D97-AF65-F5344CB8AC3E}">
        <p14:creationId xmlns:p14="http://schemas.microsoft.com/office/powerpoint/2010/main" val="23202065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2900" y="0"/>
            <a:ext cx="8444484" cy="1584960"/>
          </a:xfrm>
        </p:spPr>
        <p:txBody>
          <a:bodyPr/>
          <a:lstStyle/>
          <a:p>
            <a:r>
              <a:rPr lang="en-US" dirty="0"/>
              <a:t/>
            </a:r>
            <a:br>
              <a:rPr lang="en-US" dirty="0"/>
            </a:br>
            <a:r>
              <a:rPr lang="en-US" dirty="0"/>
              <a:t>AGENDA</a:t>
            </a:r>
            <a:br>
              <a:rPr lang="en-US" dirty="0"/>
            </a:br>
            <a:endParaRPr lang="en-US" b="0" i="1" cap="none" dirty="0">
              <a:solidFill>
                <a:schemeClr val="tx1"/>
              </a:solidFill>
            </a:endParaRPr>
          </a:p>
        </p:txBody>
      </p:sp>
      <p:sp>
        <p:nvSpPr>
          <p:cNvPr id="4" name="Slide Number Placeholder 3"/>
          <p:cNvSpPr>
            <a:spLocks noGrp="1"/>
          </p:cNvSpPr>
          <p:nvPr>
            <p:ph type="sldNum" sz="quarter" idx="10"/>
          </p:nvPr>
        </p:nvSpPr>
        <p:spPr/>
        <p:txBody>
          <a:bodyPr/>
          <a:lstStyle/>
          <a:p>
            <a:fld id="{026A839D-8BA3-EB44-8091-71BB10A77D74}" type="slidenum">
              <a:rPr lang="en-US" smtClean="0"/>
              <a:pPr/>
              <a:t>3</a:t>
            </a:fld>
            <a:endParaRPr lang="en-US" dirty="0"/>
          </a:p>
        </p:txBody>
      </p:sp>
      <p:sp>
        <p:nvSpPr>
          <p:cNvPr id="6" name="Rectangle 5"/>
          <p:cNvSpPr/>
          <p:nvPr/>
        </p:nvSpPr>
        <p:spPr>
          <a:xfrm>
            <a:off x="381000" y="1852863"/>
            <a:ext cx="8420100" cy="41508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200000"/>
              </a:lnSpc>
            </a:pPr>
            <a:r>
              <a:rPr lang="de-DE" sz="2400" b="1" dirty="0">
                <a:solidFill>
                  <a:srgbClr val="323C47"/>
                </a:solidFill>
              </a:rPr>
              <a:t>SORR – A Short Introduction</a:t>
            </a:r>
          </a:p>
          <a:p>
            <a:pPr>
              <a:lnSpc>
                <a:spcPct val="200000"/>
              </a:lnSpc>
            </a:pPr>
            <a:r>
              <a:rPr lang="de-DE" sz="2400" b="1" dirty="0">
                <a:solidFill>
                  <a:srgbClr val="323C47"/>
                </a:solidFill>
              </a:rPr>
              <a:t>Methodology</a:t>
            </a:r>
          </a:p>
          <a:p>
            <a:pPr>
              <a:lnSpc>
                <a:spcPct val="200000"/>
              </a:lnSpc>
            </a:pPr>
            <a:r>
              <a:rPr lang="de-DE" sz="2400" b="1" dirty="0">
                <a:solidFill>
                  <a:srgbClr val="323C47"/>
                </a:solidFill>
              </a:rPr>
              <a:t>Utility </a:t>
            </a:r>
            <a:r>
              <a:rPr lang="de-DE" sz="2400" b="1" dirty="0" err="1">
                <a:solidFill>
                  <a:srgbClr val="323C47"/>
                </a:solidFill>
              </a:rPr>
              <a:t>Maximization</a:t>
            </a:r>
            <a:r>
              <a:rPr lang="de-DE" sz="2400" b="1" dirty="0">
                <a:solidFill>
                  <a:srgbClr val="323C47"/>
                </a:solidFill>
              </a:rPr>
              <a:t> </a:t>
            </a:r>
            <a:r>
              <a:rPr lang="de-DE" sz="2400" b="1" dirty="0" err="1">
                <a:solidFill>
                  <a:srgbClr val="323C47"/>
                </a:solidFill>
              </a:rPr>
              <a:t>with</a:t>
            </a:r>
            <a:r>
              <a:rPr lang="de-DE" sz="2400" b="1" dirty="0">
                <a:solidFill>
                  <a:srgbClr val="323C47"/>
                </a:solidFill>
              </a:rPr>
              <a:t> </a:t>
            </a:r>
            <a:r>
              <a:rPr lang="de-DE" sz="2400" b="1" dirty="0" err="1">
                <a:solidFill>
                  <a:srgbClr val="323C47"/>
                </a:solidFill>
              </a:rPr>
              <a:t>Static</a:t>
            </a:r>
            <a:r>
              <a:rPr lang="de-DE" sz="2400" b="1" dirty="0">
                <a:solidFill>
                  <a:srgbClr val="323C47"/>
                </a:solidFill>
              </a:rPr>
              <a:t> </a:t>
            </a:r>
            <a:r>
              <a:rPr lang="de-DE" sz="2400" b="1" dirty="0" err="1">
                <a:solidFill>
                  <a:srgbClr val="323C47"/>
                </a:solidFill>
              </a:rPr>
              <a:t>Glidepaths</a:t>
            </a:r>
            <a:endParaRPr lang="de-DE" sz="2400" b="1" dirty="0">
              <a:solidFill>
                <a:srgbClr val="323C47"/>
              </a:solidFill>
            </a:endParaRPr>
          </a:p>
          <a:p>
            <a:pPr>
              <a:lnSpc>
                <a:spcPct val="200000"/>
              </a:lnSpc>
            </a:pPr>
            <a:r>
              <a:rPr lang="de-DE" sz="2400" b="1" dirty="0">
                <a:solidFill>
                  <a:srgbClr val="323C47"/>
                </a:solidFill>
              </a:rPr>
              <a:t>Utility </a:t>
            </a:r>
            <a:r>
              <a:rPr lang="de-DE" sz="2400" b="1" dirty="0" err="1">
                <a:solidFill>
                  <a:srgbClr val="323C47"/>
                </a:solidFill>
              </a:rPr>
              <a:t>Maximization</a:t>
            </a:r>
            <a:r>
              <a:rPr lang="de-DE" sz="2400" b="1" dirty="0">
                <a:solidFill>
                  <a:srgbClr val="323C47"/>
                </a:solidFill>
              </a:rPr>
              <a:t> </a:t>
            </a:r>
            <a:r>
              <a:rPr lang="de-DE" sz="2400" b="1" dirty="0" err="1">
                <a:solidFill>
                  <a:srgbClr val="323C47"/>
                </a:solidFill>
              </a:rPr>
              <a:t>with</a:t>
            </a:r>
            <a:r>
              <a:rPr lang="de-DE" sz="2400" b="1" dirty="0">
                <a:solidFill>
                  <a:srgbClr val="323C47"/>
                </a:solidFill>
              </a:rPr>
              <a:t> Dynamic </a:t>
            </a:r>
            <a:r>
              <a:rPr lang="de-DE" sz="2400" b="1" dirty="0" err="1">
                <a:solidFill>
                  <a:srgbClr val="323C47"/>
                </a:solidFill>
              </a:rPr>
              <a:t>Glidepaths</a:t>
            </a:r>
            <a:endParaRPr lang="de-DE" sz="2400" b="1" dirty="0">
              <a:solidFill>
                <a:srgbClr val="323C47"/>
              </a:solidFill>
            </a:endParaRPr>
          </a:p>
          <a:p>
            <a:pPr>
              <a:lnSpc>
                <a:spcPct val="200000"/>
              </a:lnSpc>
            </a:pPr>
            <a:r>
              <a:rPr lang="de-DE" sz="2400" b="1" dirty="0">
                <a:solidFill>
                  <a:srgbClr val="323C47"/>
                </a:solidFill>
              </a:rPr>
              <a:t>Conclusion</a:t>
            </a:r>
            <a:endParaRPr lang="en-US" sz="2400" b="1" dirty="0">
              <a:solidFill>
                <a:srgbClr val="323C47"/>
              </a:solidFill>
            </a:endParaRPr>
          </a:p>
        </p:txBody>
      </p:sp>
    </p:spTree>
    <p:extLst>
      <p:ext uri="{BB962C8B-B14F-4D97-AF65-F5344CB8AC3E}">
        <p14:creationId xmlns:p14="http://schemas.microsoft.com/office/powerpoint/2010/main" val="80426103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APPENDIX</a:t>
            </a:r>
            <a:endParaRPr lang="en-US" dirty="0"/>
          </a:p>
        </p:txBody>
      </p:sp>
      <p:sp>
        <p:nvSpPr>
          <p:cNvPr id="4" name="Slide Number Placeholder 3"/>
          <p:cNvSpPr>
            <a:spLocks noGrp="1"/>
          </p:cNvSpPr>
          <p:nvPr>
            <p:ph type="sldNum" sz="quarter" idx="10"/>
          </p:nvPr>
        </p:nvSpPr>
        <p:spPr/>
        <p:txBody>
          <a:bodyPr/>
          <a:lstStyle/>
          <a:p>
            <a:fld id="{026A839D-8BA3-EB44-8091-71BB10A77D74}" type="slidenum">
              <a:rPr lang="en-US" smtClean="0"/>
              <a:pPr/>
              <a:t>30</a:t>
            </a:fld>
            <a:endParaRPr lang="en-US" dirty="0"/>
          </a:p>
        </p:txBody>
      </p:sp>
    </p:spTree>
    <p:extLst>
      <p:ext uri="{BB962C8B-B14F-4D97-AF65-F5344CB8AC3E}">
        <p14:creationId xmlns:p14="http://schemas.microsoft.com/office/powerpoint/2010/main" val="11642777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0E0311F-8D65-B745-809A-AFCF6C8B97BD}"/>
              </a:ext>
            </a:extLst>
          </p:cNvPr>
          <p:cNvSpPr>
            <a:spLocks noGrp="1"/>
          </p:cNvSpPr>
          <p:nvPr>
            <p:ph type="title"/>
          </p:nvPr>
        </p:nvSpPr>
        <p:spPr/>
        <p:txBody>
          <a:bodyPr/>
          <a:lstStyle/>
          <a:p>
            <a:r>
              <a:rPr lang="en-US" sz="3600" dirty="0"/>
              <a:t>Justification of assumptions</a:t>
            </a:r>
          </a:p>
        </p:txBody>
      </p:sp>
      <p:sp>
        <p:nvSpPr>
          <p:cNvPr id="4" name="Slide Number Placeholder 3">
            <a:extLst>
              <a:ext uri="{FF2B5EF4-FFF2-40B4-BE49-F238E27FC236}">
                <a16:creationId xmlns="" xmlns:a16="http://schemas.microsoft.com/office/drawing/2014/main" id="{C4BC6D5A-621C-7D47-819E-0753282E895A}"/>
              </a:ext>
            </a:extLst>
          </p:cNvPr>
          <p:cNvSpPr>
            <a:spLocks noGrp="1"/>
          </p:cNvSpPr>
          <p:nvPr>
            <p:ph type="sldNum" sz="quarter" idx="10"/>
          </p:nvPr>
        </p:nvSpPr>
        <p:spPr/>
        <p:txBody>
          <a:bodyPr/>
          <a:lstStyle/>
          <a:p>
            <a:fld id="{026A839D-8BA3-EB44-8091-71BB10A77D74}" type="slidenum">
              <a:rPr lang="en-US" smtClean="0"/>
              <a:pPr/>
              <a:t>31</a:t>
            </a:fld>
            <a:endParaRPr lang="en-US" dirty="0"/>
          </a:p>
        </p:txBody>
      </p:sp>
      <p:sp>
        <p:nvSpPr>
          <p:cNvPr id="5" name="Rectangle 4"/>
          <p:cNvSpPr/>
          <p:nvPr/>
        </p:nvSpPr>
        <p:spPr>
          <a:xfrm>
            <a:off x="654073" y="1862386"/>
            <a:ext cx="7716981" cy="4216539"/>
          </a:xfrm>
          <a:prstGeom prst="rect">
            <a:avLst/>
          </a:prstGeom>
        </p:spPr>
        <p:txBody>
          <a:bodyPr wrap="square">
            <a:spAutoFit/>
          </a:bodyPr>
          <a:lstStyle/>
          <a:p>
            <a:r>
              <a:rPr lang="en-US" sz="2000" dirty="0">
                <a:solidFill>
                  <a:srgbClr val="323C47"/>
                </a:solidFill>
              </a:rPr>
              <a:t>Initial Value at retirement &amp; Monthly Withdraw</a:t>
            </a:r>
            <a:r>
              <a:rPr lang="en-US" sz="2000" dirty="0" smtClean="0">
                <a:solidFill>
                  <a:srgbClr val="323C47"/>
                </a:solidFill>
              </a:rPr>
              <a:t>:</a:t>
            </a:r>
          </a:p>
          <a:p>
            <a:endParaRPr lang="en-US" sz="2000" dirty="0">
              <a:solidFill>
                <a:srgbClr val="323C47"/>
              </a:solidFill>
            </a:endParaRPr>
          </a:p>
          <a:p>
            <a:pPr marL="342900" indent="-342900">
              <a:buFont typeface="Arial" charset="0"/>
              <a:buChar char="•"/>
            </a:pPr>
            <a:r>
              <a:rPr lang="en-US" sz="1700" dirty="0">
                <a:solidFill>
                  <a:srgbClr val="323C47"/>
                </a:solidFill>
              </a:rPr>
              <a:t>We assume the initial value to be $1 million and monthly withdraw to be $3333 before inflation adjustment, representing 4% of initial value per year throughout the period.</a:t>
            </a:r>
          </a:p>
          <a:p>
            <a:pPr marL="342900" indent="-342900">
              <a:buFont typeface="Arial" charset="0"/>
              <a:buChar char="•"/>
            </a:pPr>
            <a:r>
              <a:rPr lang="en-US" sz="1700" dirty="0">
                <a:solidFill>
                  <a:srgbClr val="323C47"/>
                </a:solidFill>
              </a:rPr>
              <a:t>These are arbitrary assumptions, but as long as 4% doesn’t change, results of analysis won’t be influenced. </a:t>
            </a:r>
          </a:p>
          <a:p>
            <a:endParaRPr lang="en-US" dirty="0">
              <a:solidFill>
                <a:srgbClr val="323C47"/>
              </a:solidFill>
            </a:endParaRPr>
          </a:p>
          <a:p>
            <a:r>
              <a:rPr lang="en-US" sz="2000" dirty="0">
                <a:solidFill>
                  <a:srgbClr val="323C47"/>
                </a:solidFill>
              </a:rPr>
              <a:t>Takeaway: </a:t>
            </a:r>
            <a:endParaRPr lang="en-US" sz="2000" dirty="0" smtClean="0">
              <a:solidFill>
                <a:srgbClr val="323C47"/>
              </a:solidFill>
            </a:endParaRPr>
          </a:p>
          <a:p>
            <a:endParaRPr lang="en-US" sz="2000" dirty="0">
              <a:solidFill>
                <a:srgbClr val="323C47"/>
              </a:solidFill>
            </a:endParaRPr>
          </a:p>
          <a:p>
            <a:r>
              <a:rPr lang="en-US" sz="1700" dirty="0">
                <a:solidFill>
                  <a:srgbClr val="323C47"/>
                </a:solidFill>
              </a:rPr>
              <a:t>1. Results stay the same as withdraw stays at 4% </a:t>
            </a:r>
          </a:p>
          <a:p>
            <a:r>
              <a:rPr lang="en-US" sz="1700" dirty="0">
                <a:solidFill>
                  <a:srgbClr val="323C47"/>
                </a:solidFill>
              </a:rPr>
              <a:t>2. If withdraw stays at 40k per year, the more initial value is, the more chance that the fund will meet commitment</a:t>
            </a:r>
          </a:p>
          <a:p>
            <a:r>
              <a:rPr lang="en-US" sz="1700" dirty="0">
                <a:solidFill>
                  <a:srgbClr val="323C47"/>
                </a:solidFill>
              </a:rPr>
              <a:t>3. If initial value stays at $1 million, the more monthly withdraw is, the more chance that the fund will fail to meet commitment</a:t>
            </a:r>
          </a:p>
        </p:txBody>
      </p:sp>
    </p:spTree>
    <p:extLst>
      <p:ext uri="{BB962C8B-B14F-4D97-AF65-F5344CB8AC3E}">
        <p14:creationId xmlns:p14="http://schemas.microsoft.com/office/powerpoint/2010/main" val="16806798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C014222-529C-5244-9805-A55F928EC6BF}"/>
              </a:ext>
            </a:extLst>
          </p:cNvPr>
          <p:cNvSpPr>
            <a:spLocks noGrp="1"/>
          </p:cNvSpPr>
          <p:nvPr>
            <p:ph type="title"/>
          </p:nvPr>
        </p:nvSpPr>
        <p:spPr/>
        <p:txBody>
          <a:bodyPr/>
          <a:lstStyle/>
          <a:p>
            <a:r>
              <a:rPr lang="en-US" sz="3600" dirty="0"/>
              <a:t>Justification of assumptions</a:t>
            </a:r>
          </a:p>
        </p:txBody>
      </p:sp>
      <p:sp>
        <p:nvSpPr>
          <p:cNvPr id="3" name="Content Placeholder 2">
            <a:extLst>
              <a:ext uri="{FF2B5EF4-FFF2-40B4-BE49-F238E27FC236}">
                <a16:creationId xmlns="" xmlns:a16="http://schemas.microsoft.com/office/drawing/2014/main" id="{DE418A11-CD6F-BF48-874F-BC8CA351B54A}"/>
              </a:ext>
            </a:extLst>
          </p:cNvPr>
          <p:cNvSpPr>
            <a:spLocks noGrp="1"/>
          </p:cNvSpPr>
          <p:nvPr>
            <p:ph idx="1"/>
          </p:nvPr>
        </p:nvSpPr>
        <p:spPr>
          <a:xfrm>
            <a:off x="300554" y="1836220"/>
            <a:ext cx="8540206" cy="4066423"/>
          </a:xfrm>
        </p:spPr>
        <p:txBody>
          <a:bodyPr/>
          <a:lstStyle/>
          <a:p>
            <a:r>
              <a:rPr lang="en-US" dirty="0"/>
              <a:t>					Gamma &amp; Lambda</a:t>
            </a:r>
          </a:p>
          <a:p>
            <a:endParaRPr lang="en-US" dirty="0"/>
          </a:p>
          <a:p>
            <a:endParaRPr lang="en-US" dirty="0"/>
          </a:p>
        </p:txBody>
      </p:sp>
      <p:sp>
        <p:nvSpPr>
          <p:cNvPr id="4" name="Slide Number Placeholder 3">
            <a:extLst>
              <a:ext uri="{FF2B5EF4-FFF2-40B4-BE49-F238E27FC236}">
                <a16:creationId xmlns="" xmlns:a16="http://schemas.microsoft.com/office/drawing/2014/main" id="{3BA874C8-3DF8-5741-A658-3659CA589603}"/>
              </a:ext>
            </a:extLst>
          </p:cNvPr>
          <p:cNvSpPr>
            <a:spLocks noGrp="1"/>
          </p:cNvSpPr>
          <p:nvPr>
            <p:ph type="sldNum" sz="quarter" idx="10"/>
          </p:nvPr>
        </p:nvSpPr>
        <p:spPr/>
        <p:txBody>
          <a:bodyPr/>
          <a:lstStyle/>
          <a:p>
            <a:fld id="{026A839D-8BA3-EB44-8091-71BB10A77D74}" type="slidenum">
              <a:rPr lang="en-US" smtClean="0"/>
              <a:pPr/>
              <a:t>32</a:t>
            </a:fld>
            <a:endParaRPr lang="en-US" dirty="0"/>
          </a:p>
        </p:txBody>
      </p:sp>
      <p:pic>
        <p:nvPicPr>
          <p:cNvPr id="6" name="Picture 5">
            <a:extLst>
              <a:ext uri="{FF2B5EF4-FFF2-40B4-BE49-F238E27FC236}">
                <a16:creationId xmlns="" xmlns:a16="http://schemas.microsoft.com/office/drawing/2014/main" id="{50D8AA9D-B479-B346-AC0C-8BA679481715}"/>
              </a:ext>
            </a:extLst>
          </p:cNvPr>
          <p:cNvPicPr>
            <a:picLocks noChangeAspect="1"/>
          </p:cNvPicPr>
          <p:nvPr/>
        </p:nvPicPr>
        <p:blipFill>
          <a:blip r:embed="rId2"/>
          <a:stretch>
            <a:fillRect/>
          </a:stretch>
        </p:blipFill>
        <p:spPr>
          <a:xfrm>
            <a:off x="313371" y="4418785"/>
            <a:ext cx="2476617" cy="2350595"/>
          </a:xfrm>
          <a:prstGeom prst="rect">
            <a:avLst/>
          </a:prstGeom>
        </p:spPr>
      </p:pic>
      <p:pic>
        <p:nvPicPr>
          <p:cNvPr id="8" name="Picture 7">
            <a:extLst>
              <a:ext uri="{FF2B5EF4-FFF2-40B4-BE49-F238E27FC236}">
                <a16:creationId xmlns="" xmlns:a16="http://schemas.microsoft.com/office/drawing/2014/main" id="{3806EF5A-CC32-244C-9D03-5FC9EDA18CCC}"/>
              </a:ext>
            </a:extLst>
          </p:cNvPr>
          <p:cNvPicPr>
            <a:picLocks noChangeAspect="1"/>
          </p:cNvPicPr>
          <p:nvPr/>
        </p:nvPicPr>
        <p:blipFill>
          <a:blip r:embed="rId3"/>
          <a:stretch>
            <a:fillRect/>
          </a:stretch>
        </p:blipFill>
        <p:spPr>
          <a:xfrm>
            <a:off x="6281628" y="4476998"/>
            <a:ext cx="2476617" cy="2350594"/>
          </a:xfrm>
          <a:prstGeom prst="rect">
            <a:avLst/>
          </a:prstGeom>
        </p:spPr>
      </p:pic>
      <p:pic>
        <p:nvPicPr>
          <p:cNvPr id="10" name="Picture 9">
            <a:extLst>
              <a:ext uri="{FF2B5EF4-FFF2-40B4-BE49-F238E27FC236}">
                <a16:creationId xmlns="" xmlns:a16="http://schemas.microsoft.com/office/drawing/2014/main" id="{B898A68D-40B8-8840-A1A3-32E20E4C8DDC}"/>
              </a:ext>
            </a:extLst>
          </p:cNvPr>
          <p:cNvPicPr>
            <a:picLocks noChangeAspect="1"/>
          </p:cNvPicPr>
          <p:nvPr/>
        </p:nvPicPr>
        <p:blipFill>
          <a:blip r:embed="rId4"/>
          <a:stretch>
            <a:fillRect/>
          </a:stretch>
        </p:blipFill>
        <p:spPr>
          <a:xfrm>
            <a:off x="3411665" y="2184521"/>
            <a:ext cx="2476617" cy="2350594"/>
          </a:xfrm>
          <a:prstGeom prst="rect">
            <a:avLst/>
          </a:prstGeom>
        </p:spPr>
      </p:pic>
      <p:pic>
        <p:nvPicPr>
          <p:cNvPr id="14" name="Picture 13">
            <a:extLst>
              <a:ext uri="{FF2B5EF4-FFF2-40B4-BE49-F238E27FC236}">
                <a16:creationId xmlns="" xmlns:a16="http://schemas.microsoft.com/office/drawing/2014/main" id="{B1022820-374A-3E4E-A05F-1633483C81EF}"/>
              </a:ext>
            </a:extLst>
          </p:cNvPr>
          <p:cNvPicPr>
            <a:picLocks noChangeAspect="1"/>
          </p:cNvPicPr>
          <p:nvPr/>
        </p:nvPicPr>
        <p:blipFill>
          <a:blip r:embed="rId5"/>
          <a:stretch>
            <a:fillRect/>
          </a:stretch>
        </p:blipFill>
        <p:spPr>
          <a:xfrm>
            <a:off x="6330043" y="2296313"/>
            <a:ext cx="2428202" cy="2304643"/>
          </a:xfrm>
          <a:prstGeom prst="rect">
            <a:avLst/>
          </a:prstGeom>
        </p:spPr>
      </p:pic>
      <p:pic>
        <p:nvPicPr>
          <p:cNvPr id="16" name="Picture 15">
            <a:extLst>
              <a:ext uri="{FF2B5EF4-FFF2-40B4-BE49-F238E27FC236}">
                <a16:creationId xmlns="" xmlns:a16="http://schemas.microsoft.com/office/drawing/2014/main" id="{97D0E90A-5412-4E4D-961E-BD1BF06FBCC1}"/>
              </a:ext>
            </a:extLst>
          </p:cNvPr>
          <p:cNvPicPr>
            <a:picLocks noChangeAspect="1"/>
          </p:cNvPicPr>
          <p:nvPr/>
        </p:nvPicPr>
        <p:blipFill>
          <a:blip r:embed="rId6"/>
          <a:stretch>
            <a:fillRect/>
          </a:stretch>
        </p:blipFill>
        <p:spPr>
          <a:xfrm>
            <a:off x="374605" y="2242638"/>
            <a:ext cx="2354151" cy="2234360"/>
          </a:xfrm>
          <a:prstGeom prst="rect">
            <a:avLst/>
          </a:prstGeom>
        </p:spPr>
      </p:pic>
      <p:pic>
        <p:nvPicPr>
          <p:cNvPr id="18" name="Picture 17">
            <a:extLst>
              <a:ext uri="{FF2B5EF4-FFF2-40B4-BE49-F238E27FC236}">
                <a16:creationId xmlns="" xmlns:a16="http://schemas.microsoft.com/office/drawing/2014/main" id="{076D8134-3D4E-5541-9ADF-D5AEFA80AAEF}"/>
              </a:ext>
            </a:extLst>
          </p:cNvPr>
          <p:cNvPicPr>
            <a:picLocks noChangeAspect="1"/>
          </p:cNvPicPr>
          <p:nvPr/>
        </p:nvPicPr>
        <p:blipFill>
          <a:blip r:embed="rId7"/>
          <a:stretch>
            <a:fillRect/>
          </a:stretch>
        </p:blipFill>
        <p:spPr>
          <a:xfrm>
            <a:off x="3435872" y="4476998"/>
            <a:ext cx="2428202" cy="2304643"/>
          </a:xfrm>
          <a:prstGeom prst="rect">
            <a:avLst/>
          </a:prstGeom>
        </p:spPr>
      </p:pic>
    </p:spTree>
    <p:extLst>
      <p:ext uri="{BB962C8B-B14F-4D97-AF65-F5344CB8AC3E}">
        <p14:creationId xmlns:p14="http://schemas.microsoft.com/office/powerpoint/2010/main" val="133342659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Appendix</a:t>
            </a:r>
            <a:endParaRPr lang="en-US" dirty="0"/>
          </a:p>
        </p:txBody>
      </p:sp>
      <p:sp>
        <p:nvSpPr>
          <p:cNvPr id="4" name="Slide Number Placeholder 3"/>
          <p:cNvSpPr>
            <a:spLocks noGrp="1"/>
          </p:cNvSpPr>
          <p:nvPr>
            <p:ph type="sldNum" sz="quarter" idx="10"/>
          </p:nvPr>
        </p:nvSpPr>
        <p:spPr/>
        <p:txBody>
          <a:bodyPr/>
          <a:lstStyle/>
          <a:p>
            <a:fld id="{026A839D-8BA3-EB44-8091-71BB10A77D74}" type="slidenum">
              <a:rPr lang="en-US" smtClean="0"/>
              <a:pPr/>
              <a:t>33</a:t>
            </a:fld>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22981" y="2326134"/>
            <a:ext cx="5416471" cy="4060806"/>
          </a:xfrm>
          <a:prstGeom prst="rect">
            <a:avLst/>
          </a:prstGeom>
        </p:spPr>
      </p:pic>
      <p:sp>
        <p:nvSpPr>
          <p:cNvPr id="6" name="TextBox 5"/>
          <p:cNvSpPr txBox="1"/>
          <p:nvPr/>
        </p:nvSpPr>
        <p:spPr>
          <a:xfrm>
            <a:off x="2607234" y="1827536"/>
            <a:ext cx="5056909" cy="498598"/>
          </a:xfrm>
          <a:prstGeom prst="rect">
            <a:avLst/>
          </a:prstGeom>
          <a:noFill/>
        </p:spPr>
        <p:txBody>
          <a:bodyPr wrap="square" rtlCol="0">
            <a:spAutoFit/>
          </a:bodyPr>
          <a:lstStyle/>
          <a:p>
            <a:pPr>
              <a:lnSpc>
                <a:spcPct val="120000"/>
              </a:lnSpc>
            </a:pPr>
            <a:r>
              <a:rPr lang="en-US" sz="2200" b="1" dirty="0" smtClean="0">
                <a:solidFill>
                  <a:srgbClr val="323C47"/>
                </a:solidFill>
                <a:latin typeface="Arial" charset="0"/>
              </a:rPr>
              <a:t>When initial </a:t>
            </a:r>
            <a:r>
              <a:rPr lang="en-US" sz="2200" b="1" dirty="0" smtClean="0">
                <a:solidFill>
                  <a:srgbClr val="323C47"/>
                </a:solidFill>
                <a:latin typeface="Arial" charset="0"/>
              </a:rPr>
              <a:t>withdraw</a:t>
            </a:r>
            <a:r>
              <a:rPr lang="en-US" sz="2200" b="1" dirty="0" smtClean="0">
                <a:solidFill>
                  <a:srgbClr val="323C47"/>
                </a:solidFill>
                <a:latin typeface="Arial" charset="0"/>
              </a:rPr>
              <a:t> </a:t>
            </a:r>
            <a:r>
              <a:rPr lang="en-US" sz="2200" b="1" dirty="0" smtClean="0">
                <a:solidFill>
                  <a:srgbClr val="323C47"/>
                </a:solidFill>
                <a:latin typeface="Arial" charset="0"/>
              </a:rPr>
              <a:t>= </a:t>
            </a:r>
            <a:r>
              <a:rPr lang="en-US" sz="2200" b="1" dirty="0" smtClean="0">
                <a:solidFill>
                  <a:srgbClr val="323C47"/>
                </a:solidFill>
                <a:latin typeface="Arial" charset="0"/>
              </a:rPr>
              <a:t>$30,000</a:t>
            </a:r>
            <a:endParaRPr lang="en-US" sz="2200" b="1" dirty="0" smtClean="0">
              <a:solidFill>
                <a:srgbClr val="323C47"/>
              </a:solidFill>
              <a:latin typeface="Arial" charset="0"/>
            </a:endParaRPr>
          </a:p>
        </p:txBody>
      </p:sp>
    </p:spTree>
    <p:extLst>
      <p:ext uri="{BB962C8B-B14F-4D97-AF65-F5344CB8AC3E}">
        <p14:creationId xmlns:p14="http://schemas.microsoft.com/office/powerpoint/2010/main" val="38439198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APPENDIX</a:t>
            </a:r>
            <a:endParaRPr lang="en-US" dirty="0"/>
          </a:p>
        </p:txBody>
      </p:sp>
      <p:sp>
        <p:nvSpPr>
          <p:cNvPr id="4" name="Slide Number Placeholder 3"/>
          <p:cNvSpPr>
            <a:spLocks noGrp="1"/>
          </p:cNvSpPr>
          <p:nvPr>
            <p:ph type="sldNum" sz="quarter" idx="10"/>
          </p:nvPr>
        </p:nvSpPr>
        <p:spPr/>
        <p:txBody>
          <a:bodyPr/>
          <a:lstStyle/>
          <a:p>
            <a:fld id="{026A839D-8BA3-EB44-8091-71BB10A77D74}" type="slidenum">
              <a:rPr lang="en-US" smtClean="0"/>
              <a:pPr/>
              <a:t>34</a:t>
            </a:fld>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22542" y="2109670"/>
            <a:ext cx="6151418" cy="4611806"/>
          </a:xfrm>
          <a:prstGeom prst="rect">
            <a:avLst/>
          </a:prstGeom>
        </p:spPr>
      </p:pic>
      <p:sp>
        <p:nvSpPr>
          <p:cNvPr id="7" name="TextBox 6"/>
          <p:cNvSpPr txBox="1"/>
          <p:nvPr/>
        </p:nvSpPr>
        <p:spPr>
          <a:xfrm>
            <a:off x="2426763" y="1716700"/>
            <a:ext cx="5056909" cy="461217"/>
          </a:xfrm>
          <a:prstGeom prst="rect">
            <a:avLst/>
          </a:prstGeom>
          <a:noFill/>
        </p:spPr>
        <p:txBody>
          <a:bodyPr wrap="square" rtlCol="0">
            <a:spAutoFit/>
          </a:bodyPr>
          <a:lstStyle/>
          <a:p>
            <a:pPr>
              <a:lnSpc>
                <a:spcPct val="120000"/>
              </a:lnSpc>
            </a:pPr>
            <a:r>
              <a:rPr lang="en-US" sz="2200" b="1" dirty="0" smtClean="0">
                <a:solidFill>
                  <a:srgbClr val="323C47"/>
                </a:solidFill>
                <a:latin typeface="Arial" charset="0"/>
              </a:rPr>
              <a:t>When initial </a:t>
            </a:r>
            <a:r>
              <a:rPr lang="en-US" sz="2200" b="1" dirty="0" smtClean="0">
                <a:solidFill>
                  <a:srgbClr val="323C47"/>
                </a:solidFill>
                <a:latin typeface="Arial" charset="0"/>
              </a:rPr>
              <a:t>withdraw </a:t>
            </a:r>
            <a:r>
              <a:rPr lang="en-US" sz="2200" b="1" dirty="0" smtClean="0">
                <a:solidFill>
                  <a:srgbClr val="323C47"/>
                </a:solidFill>
                <a:latin typeface="Arial" charset="0"/>
              </a:rPr>
              <a:t>= </a:t>
            </a:r>
            <a:r>
              <a:rPr lang="en-US" sz="2200" b="1" dirty="0" smtClean="0">
                <a:solidFill>
                  <a:srgbClr val="323C47"/>
                </a:solidFill>
                <a:latin typeface="Arial" charset="0"/>
              </a:rPr>
              <a:t>$30,000</a:t>
            </a:r>
            <a:endParaRPr lang="en-US" sz="2200" b="1" dirty="0" smtClean="0">
              <a:solidFill>
                <a:srgbClr val="323C47"/>
              </a:solidFill>
              <a:latin typeface="Arial" charset="0"/>
            </a:endParaRPr>
          </a:p>
        </p:txBody>
      </p:sp>
    </p:spTree>
    <p:extLst>
      <p:ext uri="{BB962C8B-B14F-4D97-AF65-F5344CB8AC3E}">
        <p14:creationId xmlns:p14="http://schemas.microsoft.com/office/powerpoint/2010/main" val="213664828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APPENDIX</a:t>
            </a:r>
            <a:endParaRPr lang="en-US" dirty="0"/>
          </a:p>
        </p:txBody>
      </p:sp>
      <p:sp>
        <p:nvSpPr>
          <p:cNvPr id="4" name="Slide Number Placeholder 3"/>
          <p:cNvSpPr>
            <a:spLocks noGrp="1"/>
          </p:cNvSpPr>
          <p:nvPr>
            <p:ph type="sldNum" sz="quarter" idx="10"/>
          </p:nvPr>
        </p:nvSpPr>
        <p:spPr/>
        <p:txBody>
          <a:bodyPr/>
          <a:lstStyle/>
          <a:p>
            <a:fld id="{026A839D-8BA3-EB44-8091-71BB10A77D74}" type="slidenum">
              <a:rPr lang="en-US" smtClean="0"/>
              <a:pPr/>
              <a:t>35</a:t>
            </a:fld>
            <a:endParaRPr lang="en-US" dirty="0"/>
          </a:p>
        </p:txBody>
      </p:sp>
      <p:pic>
        <p:nvPicPr>
          <p:cNvPr id="5" name="Picture 4"/>
          <p:cNvPicPr preferRelativeResize="0">
            <a:picLocks/>
          </p:cNvPicPr>
          <p:nvPr/>
        </p:nvPicPr>
        <p:blipFill>
          <a:blip r:embed="rId2">
            <a:extLst>
              <a:ext uri="{28A0092B-C50C-407E-A947-70E740481C1C}">
                <a14:useLocalDpi xmlns:a14="http://schemas.microsoft.com/office/drawing/2010/main" val="0"/>
              </a:ext>
            </a:extLst>
          </a:blip>
          <a:stretch>
            <a:fillRect/>
          </a:stretch>
        </p:blipFill>
        <p:spPr>
          <a:xfrm>
            <a:off x="2101872" y="2450857"/>
            <a:ext cx="5413248" cy="4059936"/>
          </a:xfrm>
          <a:prstGeom prst="rect">
            <a:avLst/>
          </a:prstGeom>
        </p:spPr>
      </p:pic>
      <p:sp>
        <p:nvSpPr>
          <p:cNvPr id="6" name="TextBox 5"/>
          <p:cNvSpPr txBox="1"/>
          <p:nvPr/>
        </p:nvSpPr>
        <p:spPr>
          <a:xfrm>
            <a:off x="2607234" y="1827536"/>
            <a:ext cx="5056909" cy="461217"/>
          </a:xfrm>
          <a:prstGeom prst="rect">
            <a:avLst/>
          </a:prstGeom>
          <a:noFill/>
        </p:spPr>
        <p:txBody>
          <a:bodyPr wrap="square" rtlCol="0">
            <a:spAutoFit/>
          </a:bodyPr>
          <a:lstStyle/>
          <a:p>
            <a:pPr>
              <a:lnSpc>
                <a:spcPct val="120000"/>
              </a:lnSpc>
            </a:pPr>
            <a:r>
              <a:rPr lang="en-US" sz="2200" b="1" dirty="0" smtClean="0">
                <a:solidFill>
                  <a:srgbClr val="323C47"/>
                </a:solidFill>
                <a:latin typeface="Arial" charset="0"/>
              </a:rPr>
              <a:t>When initial </a:t>
            </a:r>
            <a:r>
              <a:rPr lang="en-US" sz="2200" b="1" dirty="0" smtClean="0">
                <a:solidFill>
                  <a:srgbClr val="323C47"/>
                </a:solidFill>
                <a:latin typeface="Arial" charset="0"/>
              </a:rPr>
              <a:t>withdraw </a:t>
            </a:r>
            <a:r>
              <a:rPr lang="en-US" sz="2200" b="1" dirty="0" smtClean="0">
                <a:solidFill>
                  <a:srgbClr val="323C47"/>
                </a:solidFill>
                <a:latin typeface="Arial" charset="0"/>
              </a:rPr>
              <a:t>= </a:t>
            </a:r>
            <a:r>
              <a:rPr lang="en-US" sz="2200" b="1" dirty="0" smtClean="0">
                <a:solidFill>
                  <a:srgbClr val="323C47"/>
                </a:solidFill>
                <a:latin typeface="Arial" charset="0"/>
              </a:rPr>
              <a:t>$50,000</a:t>
            </a:r>
            <a:endParaRPr lang="en-US" sz="2200" b="1" dirty="0" smtClean="0">
              <a:solidFill>
                <a:srgbClr val="323C47"/>
              </a:solidFill>
              <a:latin typeface="Arial" charset="0"/>
            </a:endParaRPr>
          </a:p>
        </p:txBody>
      </p:sp>
    </p:spTree>
    <p:extLst>
      <p:ext uri="{BB962C8B-B14F-4D97-AF65-F5344CB8AC3E}">
        <p14:creationId xmlns:p14="http://schemas.microsoft.com/office/powerpoint/2010/main" val="104198258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APPENDIX</a:t>
            </a:r>
            <a:endParaRPr lang="en-US" dirty="0"/>
          </a:p>
        </p:txBody>
      </p:sp>
      <p:pic>
        <p:nvPicPr>
          <p:cNvPr id="5" name="Content Placeholder 4"/>
          <p:cNvPicPr preferRelativeResize="0">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1857930" y="2058987"/>
            <a:ext cx="6153912" cy="4608576"/>
          </a:xfrm>
        </p:spPr>
      </p:pic>
      <p:sp>
        <p:nvSpPr>
          <p:cNvPr id="4" name="Slide Number Placeholder 3"/>
          <p:cNvSpPr>
            <a:spLocks noGrp="1"/>
          </p:cNvSpPr>
          <p:nvPr>
            <p:ph type="sldNum" sz="quarter" idx="10"/>
          </p:nvPr>
        </p:nvSpPr>
        <p:spPr/>
        <p:txBody>
          <a:bodyPr/>
          <a:lstStyle/>
          <a:p>
            <a:fld id="{026A839D-8BA3-EB44-8091-71BB10A77D74}" type="slidenum">
              <a:rPr lang="en-US" smtClean="0"/>
              <a:pPr/>
              <a:t>36</a:t>
            </a:fld>
            <a:endParaRPr lang="en-US" dirty="0"/>
          </a:p>
        </p:txBody>
      </p:sp>
      <p:sp>
        <p:nvSpPr>
          <p:cNvPr id="6" name="TextBox 5"/>
          <p:cNvSpPr txBox="1"/>
          <p:nvPr/>
        </p:nvSpPr>
        <p:spPr>
          <a:xfrm>
            <a:off x="2607234" y="1755775"/>
            <a:ext cx="5056909" cy="461217"/>
          </a:xfrm>
          <a:prstGeom prst="rect">
            <a:avLst/>
          </a:prstGeom>
          <a:noFill/>
        </p:spPr>
        <p:txBody>
          <a:bodyPr wrap="square" rtlCol="0">
            <a:spAutoFit/>
          </a:bodyPr>
          <a:lstStyle/>
          <a:p>
            <a:pPr>
              <a:lnSpc>
                <a:spcPct val="120000"/>
              </a:lnSpc>
            </a:pPr>
            <a:r>
              <a:rPr lang="en-US" sz="2200" b="1" dirty="0" smtClean="0">
                <a:solidFill>
                  <a:srgbClr val="323C47"/>
                </a:solidFill>
                <a:latin typeface="Arial" charset="0"/>
              </a:rPr>
              <a:t>When initial </a:t>
            </a:r>
            <a:r>
              <a:rPr lang="en-US" sz="2200" b="1" dirty="0" smtClean="0">
                <a:solidFill>
                  <a:srgbClr val="323C47"/>
                </a:solidFill>
                <a:latin typeface="Arial" charset="0"/>
              </a:rPr>
              <a:t>withdraw </a:t>
            </a:r>
            <a:r>
              <a:rPr lang="en-US" sz="2200" b="1" dirty="0" smtClean="0">
                <a:solidFill>
                  <a:srgbClr val="323C47"/>
                </a:solidFill>
                <a:latin typeface="Arial" charset="0"/>
              </a:rPr>
              <a:t>= </a:t>
            </a:r>
            <a:r>
              <a:rPr lang="en-US" sz="2200" b="1" dirty="0" smtClean="0">
                <a:solidFill>
                  <a:srgbClr val="323C47"/>
                </a:solidFill>
                <a:latin typeface="Arial" charset="0"/>
              </a:rPr>
              <a:t>$50,000</a:t>
            </a:r>
            <a:endParaRPr lang="en-US" sz="2200" b="1" dirty="0" smtClean="0">
              <a:solidFill>
                <a:srgbClr val="323C47"/>
              </a:solidFill>
              <a:latin typeface="Arial" charset="0"/>
            </a:endParaRPr>
          </a:p>
        </p:txBody>
      </p:sp>
    </p:spTree>
    <p:extLst>
      <p:ext uri="{BB962C8B-B14F-4D97-AF65-F5344CB8AC3E}">
        <p14:creationId xmlns:p14="http://schemas.microsoft.com/office/powerpoint/2010/main" val="15508888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
            </a:r>
            <a:br>
              <a:rPr lang="en-US" dirty="0"/>
            </a:br>
            <a:r>
              <a:rPr lang="en-US" dirty="0"/>
              <a:t/>
            </a:r>
            <a:br>
              <a:rPr lang="en-US" dirty="0"/>
            </a:br>
            <a:endParaRPr lang="en-US" b="0" i="1" cap="none" dirty="0">
              <a:solidFill>
                <a:schemeClr val="tx1"/>
              </a:solidFill>
            </a:endParaRPr>
          </a:p>
        </p:txBody>
      </p:sp>
      <p:sp>
        <p:nvSpPr>
          <p:cNvPr id="4" name="Slide Number Placeholder 3"/>
          <p:cNvSpPr>
            <a:spLocks noGrp="1"/>
          </p:cNvSpPr>
          <p:nvPr>
            <p:ph type="sldNum" sz="quarter" idx="10"/>
          </p:nvPr>
        </p:nvSpPr>
        <p:spPr/>
        <p:txBody>
          <a:bodyPr/>
          <a:lstStyle/>
          <a:p>
            <a:fld id="{026A839D-8BA3-EB44-8091-71BB10A77D74}" type="slidenum">
              <a:rPr lang="en-US" smtClean="0"/>
              <a:pPr/>
              <a:t>4</a:t>
            </a:fld>
            <a:endParaRPr lang="en-US" dirty="0"/>
          </a:p>
        </p:txBody>
      </p:sp>
      <p:sp>
        <p:nvSpPr>
          <p:cNvPr id="6" name="Rectangle 5"/>
          <p:cNvSpPr/>
          <p:nvPr/>
        </p:nvSpPr>
        <p:spPr>
          <a:xfrm>
            <a:off x="381000" y="1852863"/>
            <a:ext cx="8420100" cy="41508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200000"/>
              </a:lnSpc>
            </a:pPr>
            <a:r>
              <a:rPr lang="de-DE" sz="2400" b="1" dirty="0">
                <a:solidFill>
                  <a:srgbClr val="A42036"/>
                </a:solidFill>
              </a:rPr>
              <a:t>SORR – A Short Introduction</a:t>
            </a:r>
          </a:p>
          <a:p>
            <a:pPr>
              <a:lnSpc>
                <a:spcPct val="200000"/>
              </a:lnSpc>
            </a:pPr>
            <a:r>
              <a:rPr lang="de-DE" sz="2400" b="1" dirty="0">
                <a:solidFill>
                  <a:srgbClr val="CAC8C8"/>
                </a:solidFill>
              </a:rPr>
              <a:t>Methodoly</a:t>
            </a:r>
          </a:p>
          <a:p>
            <a:pPr>
              <a:lnSpc>
                <a:spcPct val="200000"/>
              </a:lnSpc>
            </a:pPr>
            <a:r>
              <a:rPr lang="de-DE" sz="2400" b="1" dirty="0">
                <a:solidFill>
                  <a:srgbClr val="CAC8C8"/>
                </a:solidFill>
              </a:rPr>
              <a:t>Utility </a:t>
            </a:r>
            <a:r>
              <a:rPr lang="de-DE" sz="2400" b="1" dirty="0" err="1">
                <a:solidFill>
                  <a:srgbClr val="CAC8C8"/>
                </a:solidFill>
              </a:rPr>
              <a:t>Maximization</a:t>
            </a:r>
            <a:r>
              <a:rPr lang="de-DE" sz="2400" b="1" dirty="0">
                <a:solidFill>
                  <a:srgbClr val="CAC8C8"/>
                </a:solidFill>
              </a:rPr>
              <a:t> </a:t>
            </a:r>
            <a:r>
              <a:rPr lang="de-DE" sz="2400" b="1" dirty="0" err="1">
                <a:solidFill>
                  <a:srgbClr val="CAC8C8"/>
                </a:solidFill>
              </a:rPr>
              <a:t>with</a:t>
            </a:r>
            <a:r>
              <a:rPr lang="de-DE" sz="2400" b="1" dirty="0">
                <a:solidFill>
                  <a:srgbClr val="CAC8C8"/>
                </a:solidFill>
              </a:rPr>
              <a:t> </a:t>
            </a:r>
            <a:r>
              <a:rPr lang="de-DE" sz="2400" b="1" dirty="0" err="1">
                <a:solidFill>
                  <a:srgbClr val="CAC8C8"/>
                </a:solidFill>
              </a:rPr>
              <a:t>Static</a:t>
            </a:r>
            <a:r>
              <a:rPr lang="de-DE" sz="2400" b="1" dirty="0">
                <a:solidFill>
                  <a:srgbClr val="CAC8C8"/>
                </a:solidFill>
              </a:rPr>
              <a:t> </a:t>
            </a:r>
            <a:r>
              <a:rPr lang="de-DE" sz="2400" b="1" dirty="0" err="1">
                <a:solidFill>
                  <a:srgbClr val="CAC8C8"/>
                </a:solidFill>
              </a:rPr>
              <a:t>Glidepaths</a:t>
            </a:r>
            <a:endParaRPr lang="de-DE" sz="2400" b="1" dirty="0">
              <a:solidFill>
                <a:srgbClr val="CAC8C8"/>
              </a:solidFill>
            </a:endParaRPr>
          </a:p>
          <a:p>
            <a:pPr>
              <a:lnSpc>
                <a:spcPct val="200000"/>
              </a:lnSpc>
            </a:pPr>
            <a:r>
              <a:rPr lang="de-DE" sz="2400" b="1" dirty="0">
                <a:solidFill>
                  <a:srgbClr val="CAC8C8"/>
                </a:solidFill>
              </a:rPr>
              <a:t>Utility </a:t>
            </a:r>
            <a:r>
              <a:rPr lang="de-DE" sz="2400" b="1" dirty="0" err="1">
                <a:solidFill>
                  <a:srgbClr val="CAC8C8"/>
                </a:solidFill>
              </a:rPr>
              <a:t>Maximization</a:t>
            </a:r>
            <a:r>
              <a:rPr lang="de-DE" sz="2400" b="1" dirty="0">
                <a:solidFill>
                  <a:srgbClr val="CAC8C8"/>
                </a:solidFill>
              </a:rPr>
              <a:t> </a:t>
            </a:r>
            <a:r>
              <a:rPr lang="de-DE" sz="2400" b="1" dirty="0" err="1">
                <a:solidFill>
                  <a:srgbClr val="CAC8C8"/>
                </a:solidFill>
              </a:rPr>
              <a:t>with</a:t>
            </a:r>
            <a:r>
              <a:rPr lang="de-DE" sz="2400" b="1" dirty="0">
                <a:solidFill>
                  <a:srgbClr val="CAC8C8"/>
                </a:solidFill>
              </a:rPr>
              <a:t> Dynamic </a:t>
            </a:r>
            <a:r>
              <a:rPr lang="de-DE" sz="2400" b="1" dirty="0" err="1">
                <a:solidFill>
                  <a:srgbClr val="CAC8C8"/>
                </a:solidFill>
              </a:rPr>
              <a:t>Glidepaths</a:t>
            </a:r>
            <a:endParaRPr lang="de-DE" sz="2400" b="1" dirty="0">
              <a:solidFill>
                <a:srgbClr val="CAC8C8"/>
              </a:solidFill>
            </a:endParaRPr>
          </a:p>
          <a:p>
            <a:pPr>
              <a:lnSpc>
                <a:spcPct val="200000"/>
              </a:lnSpc>
            </a:pPr>
            <a:r>
              <a:rPr lang="de-DE" sz="2400" b="1" dirty="0" err="1">
                <a:solidFill>
                  <a:srgbClr val="CAC8C8"/>
                </a:solidFill>
              </a:rPr>
              <a:t>Conclusion</a:t>
            </a:r>
            <a:endParaRPr lang="en-US" sz="2400" b="1" dirty="0">
              <a:solidFill>
                <a:srgbClr val="CAC8C8"/>
              </a:solidFill>
            </a:endParaRPr>
          </a:p>
        </p:txBody>
      </p:sp>
    </p:spTree>
    <p:extLst>
      <p:ext uri="{BB962C8B-B14F-4D97-AF65-F5344CB8AC3E}">
        <p14:creationId xmlns:p14="http://schemas.microsoft.com/office/powerpoint/2010/main" val="18759173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
            </a:r>
            <a:br>
              <a:rPr lang="en-US" dirty="0"/>
            </a:br>
            <a:r>
              <a:rPr lang="en-US" dirty="0"/>
              <a:t/>
            </a:r>
            <a:br>
              <a:rPr lang="en-US" dirty="0"/>
            </a:br>
            <a:endParaRPr lang="en-US" b="0" i="1" cap="none" dirty="0">
              <a:solidFill>
                <a:schemeClr val="tx1"/>
              </a:solidFill>
            </a:endParaRPr>
          </a:p>
        </p:txBody>
      </p:sp>
      <p:sp>
        <p:nvSpPr>
          <p:cNvPr id="4" name="Slide Number Placeholder 3"/>
          <p:cNvSpPr>
            <a:spLocks noGrp="1"/>
          </p:cNvSpPr>
          <p:nvPr>
            <p:ph type="sldNum" sz="quarter" idx="10"/>
          </p:nvPr>
        </p:nvSpPr>
        <p:spPr/>
        <p:txBody>
          <a:bodyPr/>
          <a:lstStyle/>
          <a:p>
            <a:fld id="{026A839D-8BA3-EB44-8091-71BB10A77D74}" type="slidenum">
              <a:rPr lang="en-US" smtClean="0"/>
              <a:pPr/>
              <a:t>5</a:t>
            </a:fld>
            <a:endParaRPr lang="en-US" dirty="0"/>
          </a:p>
        </p:txBody>
      </p:sp>
      <p:sp>
        <p:nvSpPr>
          <p:cNvPr id="5" name="Title 1"/>
          <p:cNvSpPr txBox="1">
            <a:spLocks/>
          </p:cNvSpPr>
          <p:nvPr/>
        </p:nvSpPr>
        <p:spPr>
          <a:xfrm>
            <a:off x="342900" y="0"/>
            <a:ext cx="8444484" cy="1584960"/>
          </a:xfrm>
          <a:prstGeom prst="rect">
            <a:avLst/>
          </a:prstGeom>
        </p:spPr>
        <p:txBody>
          <a:bodyPr vert="horz" lIns="91440" tIns="45720" rIns="91440" bIns="45720" rtlCol="0" anchor="ctr" anchorCtr="0">
            <a:noAutofit/>
          </a:bodyPr>
          <a:lstStyle>
            <a:lvl1pPr algn="l" defTabSz="457200" rtl="0" eaLnBrk="1" latinLnBrk="0" hangingPunct="1">
              <a:spcBef>
                <a:spcPct val="0"/>
              </a:spcBef>
              <a:buNone/>
              <a:defRPr sz="3800" b="1" i="0" kern="1200" cap="all" spc="100" baseline="0">
                <a:solidFill>
                  <a:srgbClr val="FFFFFF"/>
                </a:solidFill>
                <a:latin typeface="Arial"/>
                <a:ea typeface="+mj-ea"/>
                <a:cs typeface="Arial"/>
              </a:defRPr>
            </a:lvl1pPr>
          </a:lstStyle>
          <a:p>
            <a:r>
              <a:rPr lang="en-US" dirty="0"/>
              <a:t/>
            </a:r>
            <a:br>
              <a:rPr lang="en-US" dirty="0"/>
            </a:br>
            <a:r>
              <a:rPr lang="en-US" dirty="0"/>
              <a:t>Impact of SORR</a:t>
            </a:r>
            <a:br>
              <a:rPr lang="en-US" dirty="0"/>
            </a:br>
            <a:endParaRPr lang="en-US" b="0" i="1" cap="none" dirty="0">
              <a:solidFill>
                <a:schemeClr val="tx1"/>
              </a:solidFill>
            </a:endParaRPr>
          </a:p>
        </p:txBody>
      </p:sp>
      <p:grpSp>
        <p:nvGrpSpPr>
          <p:cNvPr id="10" name="Group 9"/>
          <p:cNvGrpSpPr/>
          <p:nvPr/>
        </p:nvGrpSpPr>
        <p:grpSpPr>
          <a:xfrm>
            <a:off x="382560" y="1828294"/>
            <a:ext cx="8458200" cy="584775"/>
            <a:chOff x="342900" y="1613535"/>
            <a:chExt cx="8458200" cy="584775"/>
          </a:xfrm>
        </p:grpSpPr>
        <p:sp>
          <p:nvSpPr>
            <p:cNvPr id="7" name="TextBox 6"/>
            <p:cNvSpPr txBox="1"/>
            <p:nvPr/>
          </p:nvSpPr>
          <p:spPr>
            <a:xfrm>
              <a:off x="342900" y="1613535"/>
              <a:ext cx="8458200" cy="584775"/>
            </a:xfrm>
            <a:prstGeom prst="rect">
              <a:avLst/>
            </a:prstGeom>
            <a:noFill/>
          </p:spPr>
          <p:txBody>
            <a:bodyPr wrap="square" rtlCol="0">
              <a:spAutoFit/>
            </a:bodyPr>
            <a:lstStyle/>
            <a:p>
              <a:r>
                <a:rPr lang="en-US" sz="1600" dirty="0">
                  <a:solidFill>
                    <a:srgbClr val="323C47"/>
                  </a:solidFill>
                  <a:latin typeface="Arial" charset="0"/>
                </a:rPr>
                <a:t>Sequence of return risk (</a:t>
              </a:r>
              <a:r>
                <a:rPr lang="de-DE" sz="1600" dirty="0">
                  <a:solidFill>
                    <a:srgbClr val="323C47"/>
                  </a:solidFill>
                  <a:latin typeface="Arial" charset="0"/>
                </a:rPr>
                <a:t>SORR) refers to the risk an investor is exposed to due to possible changes in the order in which returns occur.</a:t>
              </a:r>
              <a:endParaRPr lang="en-US" sz="1600" dirty="0">
                <a:solidFill>
                  <a:srgbClr val="323C47"/>
                </a:solidFill>
                <a:latin typeface="Arial" charset="0"/>
              </a:endParaRPr>
            </a:p>
          </p:txBody>
        </p:sp>
        <p:cxnSp>
          <p:nvCxnSpPr>
            <p:cNvPr id="9" name="Straight Connector 8"/>
            <p:cNvCxnSpPr/>
            <p:nvPr/>
          </p:nvCxnSpPr>
          <p:spPr>
            <a:xfrm>
              <a:off x="342900" y="2150685"/>
              <a:ext cx="8444484" cy="0"/>
            </a:xfrm>
            <a:prstGeom prst="line">
              <a:avLst/>
            </a:prstGeom>
            <a:ln w="3175">
              <a:solidFill>
                <a:srgbClr val="323C47"/>
              </a:solidFill>
            </a:ln>
          </p:spPr>
          <p:style>
            <a:lnRef idx="2">
              <a:schemeClr val="accent1"/>
            </a:lnRef>
            <a:fillRef idx="0">
              <a:schemeClr val="accent1"/>
            </a:fillRef>
            <a:effectRef idx="1">
              <a:schemeClr val="accent1"/>
            </a:effectRef>
            <a:fontRef idx="minor">
              <a:schemeClr val="tx1"/>
            </a:fontRef>
          </p:style>
        </p:cxnSp>
      </p:grpSp>
      <p:grpSp>
        <p:nvGrpSpPr>
          <p:cNvPr id="15" name="Group 14"/>
          <p:cNvGrpSpPr/>
          <p:nvPr/>
        </p:nvGrpSpPr>
        <p:grpSpPr>
          <a:xfrm>
            <a:off x="5364400" y="2581010"/>
            <a:ext cx="3422984" cy="1907084"/>
            <a:chOff x="5364400" y="2210342"/>
            <a:chExt cx="3422984" cy="1907084"/>
          </a:xfrm>
        </p:grpSpPr>
        <p:sp>
          <p:nvSpPr>
            <p:cNvPr id="12" name="TextBox 11"/>
            <p:cNvSpPr txBox="1"/>
            <p:nvPr/>
          </p:nvSpPr>
          <p:spPr>
            <a:xfrm>
              <a:off x="5364400" y="2210342"/>
              <a:ext cx="3422984" cy="307777"/>
            </a:xfrm>
            <a:prstGeom prst="rect">
              <a:avLst/>
            </a:prstGeom>
            <a:noFill/>
          </p:spPr>
          <p:txBody>
            <a:bodyPr wrap="square" rtlCol="0">
              <a:spAutoFit/>
            </a:bodyPr>
            <a:lstStyle/>
            <a:p>
              <a:r>
                <a:rPr lang="en-US" sz="1400" dirty="0">
                  <a:solidFill>
                    <a:srgbClr val="323C47"/>
                  </a:solidFill>
                  <a:latin typeface="Arial" charset="0"/>
                </a:rPr>
                <a:t>Assumptions:</a:t>
              </a:r>
            </a:p>
          </p:txBody>
        </p:sp>
        <p:sp>
          <p:nvSpPr>
            <p:cNvPr id="14" name="TextBox 13"/>
            <p:cNvSpPr txBox="1"/>
            <p:nvPr/>
          </p:nvSpPr>
          <p:spPr>
            <a:xfrm>
              <a:off x="5364400" y="2409266"/>
              <a:ext cx="3422984" cy="1708160"/>
            </a:xfrm>
            <a:prstGeom prst="rect">
              <a:avLst/>
            </a:prstGeom>
            <a:noFill/>
          </p:spPr>
          <p:txBody>
            <a:bodyPr wrap="square" rtlCol="0">
              <a:spAutoFit/>
            </a:bodyPr>
            <a:lstStyle/>
            <a:p>
              <a:pPr marL="285750" indent="-285750">
                <a:lnSpc>
                  <a:spcPct val="150000"/>
                </a:lnSpc>
                <a:buFont typeface="Arial" charset="0"/>
                <a:buChar char="•"/>
              </a:pPr>
              <a:r>
                <a:rPr lang="en-US" sz="1400" dirty="0">
                  <a:solidFill>
                    <a:srgbClr val="323C47"/>
                  </a:solidFill>
                  <a:latin typeface="Arial" charset="0"/>
                </a:rPr>
                <a:t>Returns are same in all scenarios</a:t>
              </a:r>
            </a:p>
            <a:p>
              <a:pPr marL="285750" indent="-285750">
                <a:lnSpc>
                  <a:spcPct val="150000"/>
                </a:lnSpc>
                <a:buFont typeface="Arial" charset="0"/>
                <a:buChar char="•"/>
              </a:pPr>
              <a:r>
                <a:rPr lang="en-US" sz="1400" dirty="0">
                  <a:solidFill>
                    <a:srgbClr val="323C47"/>
                  </a:solidFill>
                  <a:latin typeface="Arial" charset="0"/>
                </a:rPr>
                <a:t>Withdrawal is a fixed $ amount, not percentage of remaining balance</a:t>
              </a:r>
            </a:p>
            <a:p>
              <a:pPr marL="285750" indent="-285750">
                <a:lnSpc>
                  <a:spcPct val="150000"/>
                </a:lnSpc>
                <a:buFont typeface="Arial" charset="0"/>
                <a:buChar char="•"/>
              </a:pPr>
              <a:r>
                <a:rPr lang="en-US" sz="1400" dirty="0">
                  <a:solidFill>
                    <a:srgbClr val="323C47"/>
                  </a:solidFill>
                  <a:latin typeface="Arial" charset="0"/>
                </a:rPr>
                <a:t>Distribution of wealth:</a:t>
              </a:r>
            </a:p>
            <a:p>
              <a:pPr>
                <a:lnSpc>
                  <a:spcPct val="150000"/>
                </a:lnSpc>
                <a:tabLst>
                  <a:tab pos="395288" algn="l"/>
                </a:tabLst>
              </a:pPr>
              <a:r>
                <a:rPr lang="en-US" sz="1400" dirty="0">
                  <a:solidFill>
                    <a:srgbClr val="323C47"/>
                  </a:solidFill>
                  <a:latin typeface="Arial" charset="0"/>
                </a:rPr>
                <a:t>	30% equity / 70% fixed income</a:t>
              </a:r>
            </a:p>
          </p:txBody>
        </p:sp>
      </p:grpSp>
      <p:grpSp>
        <p:nvGrpSpPr>
          <p:cNvPr id="16" name="Group 15"/>
          <p:cNvGrpSpPr/>
          <p:nvPr/>
        </p:nvGrpSpPr>
        <p:grpSpPr>
          <a:xfrm>
            <a:off x="5364400" y="4540391"/>
            <a:ext cx="3422984" cy="1583919"/>
            <a:chOff x="5364400" y="2210342"/>
            <a:chExt cx="3422984" cy="1583919"/>
          </a:xfrm>
        </p:grpSpPr>
        <p:sp>
          <p:nvSpPr>
            <p:cNvPr id="17" name="TextBox 16"/>
            <p:cNvSpPr txBox="1"/>
            <p:nvPr/>
          </p:nvSpPr>
          <p:spPr>
            <a:xfrm>
              <a:off x="5364400" y="2210342"/>
              <a:ext cx="3422984" cy="307777"/>
            </a:xfrm>
            <a:prstGeom prst="rect">
              <a:avLst/>
            </a:prstGeom>
            <a:noFill/>
          </p:spPr>
          <p:txBody>
            <a:bodyPr wrap="square" rtlCol="0">
              <a:spAutoFit/>
            </a:bodyPr>
            <a:lstStyle/>
            <a:p>
              <a:r>
                <a:rPr lang="en-US" sz="1400" dirty="0">
                  <a:solidFill>
                    <a:srgbClr val="323C47"/>
                  </a:solidFill>
                  <a:latin typeface="Arial" charset="0"/>
                </a:rPr>
                <a:t>Conclusion:</a:t>
              </a:r>
            </a:p>
          </p:txBody>
        </p:sp>
        <p:sp>
          <p:nvSpPr>
            <p:cNvPr id="18" name="TextBox 17"/>
            <p:cNvSpPr txBox="1"/>
            <p:nvPr/>
          </p:nvSpPr>
          <p:spPr>
            <a:xfrm>
              <a:off x="5364400" y="2409266"/>
              <a:ext cx="3422984" cy="1384995"/>
            </a:xfrm>
            <a:prstGeom prst="rect">
              <a:avLst/>
            </a:prstGeom>
            <a:noFill/>
          </p:spPr>
          <p:txBody>
            <a:bodyPr wrap="square" rtlCol="0">
              <a:spAutoFit/>
            </a:bodyPr>
            <a:lstStyle/>
            <a:p>
              <a:pPr marL="285750" indent="-285750">
                <a:lnSpc>
                  <a:spcPct val="150000"/>
                </a:lnSpc>
                <a:buFont typeface="Arial" charset="0"/>
                <a:buChar char="•"/>
              </a:pPr>
              <a:r>
                <a:rPr lang="en-US" sz="1400" dirty="0">
                  <a:solidFill>
                    <a:srgbClr val="323C47"/>
                  </a:solidFill>
                  <a:latin typeface="Arial" charset="0"/>
                </a:rPr>
                <a:t>Sequence of returns matter</a:t>
              </a:r>
            </a:p>
            <a:p>
              <a:pPr marL="285750" indent="-285750">
                <a:lnSpc>
                  <a:spcPct val="150000"/>
                </a:lnSpc>
                <a:buFont typeface="Arial" charset="0"/>
                <a:buChar char="•"/>
              </a:pPr>
              <a:r>
                <a:rPr lang="en-US" sz="1400" dirty="0">
                  <a:solidFill>
                    <a:srgbClr val="323C47"/>
                  </a:solidFill>
                  <a:latin typeface="Arial" charset="0"/>
                </a:rPr>
                <a:t>Bad returns in beginning over proportionately decrease wealth</a:t>
              </a:r>
            </a:p>
            <a:p>
              <a:pPr marL="285750" indent="-285750">
                <a:lnSpc>
                  <a:spcPct val="150000"/>
                </a:lnSpc>
                <a:buFont typeface="Arial" charset="0"/>
                <a:buChar char="•"/>
              </a:pPr>
              <a:r>
                <a:rPr lang="en-US" sz="1400" dirty="0">
                  <a:solidFill>
                    <a:srgbClr val="323C47"/>
                  </a:solidFill>
                  <a:latin typeface="Arial" charset="0"/>
                </a:rPr>
                <a:t>SORR management paramount</a:t>
              </a:r>
            </a:p>
          </p:txBody>
        </p:sp>
      </p:gr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2742" y="2581010"/>
            <a:ext cx="3962400" cy="3543300"/>
          </a:xfrm>
          <a:prstGeom prst="rect">
            <a:avLst/>
          </a:prstGeom>
        </p:spPr>
      </p:pic>
    </p:spTree>
    <p:extLst>
      <p:ext uri="{BB962C8B-B14F-4D97-AF65-F5344CB8AC3E}">
        <p14:creationId xmlns:p14="http://schemas.microsoft.com/office/powerpoint/2010/main" val="14008566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
            </a:r>
            <a:br>
              <a:rPr lang="en-US" dirty="0"/>
            </a:br>
            <a:r>
              <a:rPr lang="en-US" dirty="0"/>
              <a:t/>
            </a:r>
            <a:br>
              <a:rPr lang="en-US" dirty="0"/>
            </a:br>
            <a:endParaRPr lang="en-US" b="0" i="1" cap="none" dirty="0">
              <a:solidFill>
                <a:schemeClr val="tx1"/>
              </a:solidFill>
            </a:endParaRPr>
          </a:p>
        </p:txBody>
      </p:sp>
      <p:sp>
        <p:nvSpPr>
          <p:cNvPr id="4" name="Slide Number Placeholder 3"/>
          <p:cNvSpPr>
            <a:spLocks noGrp="1"/>
          </p:cNvSpPr>
          <p:nvPr>
            <p:ph type="sldNum" sz="quarter" idx="10"/>
          </p:nvPr>
        </p:nvSpPr>
        <p:spPr/>
        <p:txBody>
          <a:bodyPr/>
          <a:lstStyle/>
          <a:p>
            <a:fld id="{026A839D-8BA3-EB44-8091-71BB10A77D74}" type="slidenum">
              <a:rPr lang="en-US" smtClean="0"/>
              <a:pPr/>
              <a:t>6</a:t>
            </a:fld>
            <a:endParaRPr lang="en-US" dirty="0"/>
          </a:p>
        </p:txBody>
      </p:sp>
      <p:sp>
        <p:nvSpPr>
          <p:cNvPr id="6" name="Rectangle 5"/>
          <p:cNvSpPr/>
          <p:nvPr/>
        </p:nvSpPr>
        <p:spPr>
          <a:xfrm>
            <a:off x="381000" y="1852863"/>
            <a:ext cx="8420100" cy="41508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200000"/>
              </a:lnSpc>
            </a:pPr>
            <a:r>
              <a:rPr lang="de-DE" sz="2400" b="1" dirty="0">
                <a:solidFill>
                  <a:srgbClr val="CAC8C8"/>
                </a:solidFill>
              </a:rPr>
              <a:t>SORR – A Short Introduction</a:t>
            </a:r>
          </a:p>
          <a:p>
            <a:pPr>
              <a:lnSpc>
                <a:spcPct val="200000"/>
              </a:lnSpc>
            </a:pPr>
            <a:r>
              <a:rPr lang="de-DE" sz="2400" b="1" dirty="0">
                <a:solidFill>
                  <a:srgbClr val="A42036"/>
                </a:solidFill>
              </a:rPr>
              <a:t>Methodology</a:t>
            </a:r>
          </a:p>
          <a:p>
            <a:pPr>
              <a:lnSpc>
                <a:spcPct val="200000"/>
              </a:lnSpc>
            </a:pPr>
            <a:r>
              <a:rPr lang="de-DE" sz="2400" b="1" dirty="0">
                <a:solidFill>
                  <a:srgbClr val="CAC8C8"/>
                </a:solidFill>
              </a:rPr>
              <a:t>Utility </a:t>
            </a:r>
            <a:r>
              <a:rPr lang="de-DE" sz="2400" b="1" dirty="0" err="1">
                <a:solidFill>
                  <a:srgbClr val="CAC8C8"/>
                </a:solidFill>
              </a:rPr>
              <a:t>Maximization</a:t>
            </a:r>
            <a:r>
              <a:rPr lang="de-DE" sz="2400" b="1" dirty="0">
                <a:solidFill>
                  <a:srgbClr val="CAC8C8"/>
                </a:solidFill>
              </a:rPr>
              <a:t> </a:t>
            </a:r>
            <a:r>
              <a:rPr lang="de-DE" sz="2400" b="1" dirty="0" err="1">
                <a:solidFill>
                  <a:srgbClr val="CAC8C8"/>
                </a:solidFill>
              </a:rPr>
              <a:t>with</a:t>
            </a:r>
            <a:r>
              <a:rPr lang="de-DE" sz="2400" b="1" dirty="0">
                <a:solidFill>
                  <a:srgbClr val="CAC8C8"/>
                </a:solidFill>
              </a:rPr>
              <a:t> </a:t>
            </a:r>
            <a:r>
              <a:rPr lang="de-DE" sz="2400" b="1" dirty="0" err="1">
                <a:solidFill>
                  <a:srgbClr val="CAC8C8"/>
                </a:solidFill>
              </a:rPr>
              <a:t>Static</a:t>
            </a:r>
            <a:r>
              <a:rPr lang="de-DE" sz="2400" b="1" dirty="0">
                <a:solidFill>
                  <a:srgbClr val="CAC8C8"/>
                </a:solidFill>
              </a:rPr>
              <a:t> </a:t>
            </a:r>
            <a:r>
              <a:rPr lang="de-DE" sz="2400" b="1" dirty="0" err="1">
                <a:solidFill>
                  <a:srgbClr val="CAC8C8"/>
                </a:solidFill>
              </a:rPr>
              <a:t>Glidepaths</a:t>
            </a:r>
            <a:endParaRPr lang="de-DE" sz="2400" b="1" dirty="0">
              <a:solidFill>
                <a:srgbClr val="CAC8C8"/>
              </a:solidFill>
            </a:endParaRPr>
          </a:p>
          <a:p>
            <a:pPr>
              <a:lnSpc>
                <a:spcPct val="200000"/>
              </a:lnSpc>
            </a:pPr>
            <a:r>
              <a:rPr lang="de-DE" sz="2400" b="1" dirty="0">
                <a:solidFill>
                  <a:srgbClr val="CAC8C8"/>
                </a:solidFill>
              </a:rPr>
              <a:t>Utility </a:t>
            </a:r>
            <a:r>
              <a:rPr lang="de-DE" sz="2400" b="1" dirty="0" err="1">
                <a:solidFill>
                  <a:srgbClr val="CAC8C8"/>
                </a:solidFill>
              </a:rPr>
              <a:t>Maximization</a:t>
            </a:r>
            <a:r>
              <a:rPr lang="de-DE" sz="2400" b="1" dirty="0">
                <a:solidFill>
                  <a:srgbClr val="CAC8C8"/>
                </a:solidFill>
              </a:rPr>
              <a:t> </a:t>
            </a:r>
            <a:r>
              <a:rPr lang="de-DE" sz="2400" b="1" dirty="0" err="1">
                <a:solidFill>
                  <a:srgbClr val="CAC8C8"/>
                </a:solidFill>
              </a:rPr>
              <a:t>with</a:t>
            </a:r>
            <a:r>
              <a:rPr lang="de-DE" sz="2400" b="1" dirty="0">
                <a:solidFill>
                  <a:srgbClr val="CAC8C8"/>
                </a:solidFill>
              </a:rPr>
              <a:t> Dynamic </a:t>
            </a:r>
            <a:r>
              <a:rPr lang="de-DE" sz="2400" b="1" dirty="0" err="1">
                <a:solidFill>
                  <a:srgbClr val="CAC8C8"/>
                </a:solidFill>
              </a:rPr>
              <a:t>Glidepaths</a:t>
            </a:r>
            <a:endParaRPr lang="de-DE" sz="2400" b="1" dirty="0">
              <a:solidFill>
                <a:srgbClr val="CAC8C8"/>
              </a:solidFill>
            </a:endParaRPr>
          </a:p>
          <a:p>
            <a:pPr>
              <a:lnSpc>
                <a:spcPct val="200000"/>
              </a:lnSpc>
            </a:pPr>
            <a:r>
              <a:rPr lang="de-DE" sz="2400" b="1" dirty="0" err="1">
                <a:solidFill>
                  <a:srgbClr val="CAC8C8"/>
                </a:solidFill>
              </a:rPr>
              <a:t>Conclusion</a:t>
            </a:r>
            <a:endParaRPr lang="en-US" sz="2400" b="1" dirty="0">
              <a:solidFill>
                <a:srgbClr val="CAC8C8"/>
              </a:solidFill>
            </a:endParaRPr>
          </a:p>
        </p:txBody>
      </p:sp>
    </p:spTree>
    <p:extLst>
      <p:ext uri="{BB962C8B-B14F-4D97-AF65-F5344CB8AC3E}">
        <p14:creationId xmlns:p14="http://schemas.microsoft.com/office/powerpoint/2010/main" val="118528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
            </a:r>
            <a:br>
              <a:rPr lang="en-US" dirty="0"/>
            </a:br>
            <a:r>
              <a:rPr lang="en-US" dirty="0"/>
              <a:t/>
            </a:r>
            <a:br>
              <a:rPr lang="en-US" dirty="0"/>
            </a:br>
            <a:endParaRPr lang="en-US" b="0" i="1" cap="none" dirty="0">
              <a:solidFill>
                <a:schemeClr val="tx1"/>
              </a:solidFill>
            </a:endParaRPr>
          </a:p>
        </p:txBody>
      </p:sp>
      <p:sp>
        <p:nvSpPr>
          <p:cNvPr id="4" name="Slide Number Placeholder 3"/>
          <p:cNvSpPr>
            <a:spLocks noGrp="1"/>
          </p:cNvSpPr>
          <p:nvPr>
            <p:ph type="sldNum" sz="quarter" idx="10"/>
          </p:nvPr>
        </p:nvSpPr>
        <p:spPr/>
        <p:txBody>
          <a:bodyPr/>
          <a:lstStyle/>
          <a:p>
            <a:fld id="{026A839D-8BA3-EB44-8091-71BB10A77D74}" type="slidenum">
              <a:rPr lang="en-US" smtClean="0"/>
              <a:pPr/>
              <a:t>7</a:t>
            </a:fld>
            <a:endParaRPr lang="en-US" dirty="0"/>
          </a:p>
        </p:txBody>
      </p:sp>
      <p:sp>
        <p:nvSpPr>
          <p:cNvPr id="5" name="Title 1"/>
          <p:cNvSpPr txBox="1">
            <a:spLocks/>
          </p:cNvSpPr>
          <p:nvPr/>
        </p:nvSpPr>
        <p:spPr>
          <a:xfrm>
            <a:off x="342900" y="0"/>
            <a:ext cx="8444484" cy="1584960"/>
          </a:xfrm>
          <a:prstGeom prst="rect">
            <a:avLst/>
          </a:prstGeom>
        </p:spPr>
        <p:txBody>
          <a:bodyPr vert="horz" lIns="91440" tIns="45720" rIns="91440" bIns="45720" rtlCol="0" anchor="ctr" anchorCtr="0">
            <a:noAutofit/>
          </a:bodyPr>
          <a:lstStyle>
            <a:lvl1pPr algn="l" defTabSz="457200" rtl="0" eaLnBrk="1" latinLnBrk="0" hangingPunct="1">
              <a:spcBef>
                <a:spcPct val="0"/>
              </a:spcBef>
              <a:buNone/>
              <a:defRPr sz="3800" b="1" i="0" kern="1200" cap="all" spc="100" baseline="0">
                <a:solidFill>
                  <a:srgbClr val="FFFFFF"/>
                </a:solidFill>
                <a:latin typeface="Arial"/>
                <a:ea typeface="+mj-ea"/>
                <a:cs typeface="Arial"/>
              </a:defRPr>
            </a:lvl1pPr>
          </a:lstStyle>
          <a:p>
            <a:r>
              <a:rPr lang="en-US" dirty="0"/>
              <a:t/>
            </a:r>
            <a:br>
              <a:rPr lang="en-US" dirty="0"/>
            </a:br>
            <a:r>
              <a:rPr lang="en-US" dirty="0"/>
              <a:t>steps to follow</a:t>
            </a:r>
            <a:br>
              <a:rPr lang="en-US" dirty="0"/>
            </a:br>
            <a:endParaRPr lang="en-US" b="0" i="1" cap="none" dirty="0">
              <a:solidFill>
                <a:schemeClr val="tx1"/>
              </a:solidFill>
            </a:endParaRPr>
          </a:p>
        </p:txBody>
      </p:sp>
      <p:graphicFrame>
        <p:nvGraphicFramePr>
          <p:cNvPr id="3" name="Diagram 2"/>
          <p:cNvGraphicFramePr/>
          <p:nvPr>
            <p:extLst>
              <p:ext uri="{D42A27DB-BD31-4B8C-83A1-F6EECF244321}">
                <p14:modId xmlns:p14="http://schemas.microsoft.com/office/powerpoint/2010/main" val="1374029048"/>
              </p:ext>
            </p:extLst>
          </p:nvPr>
        </p:nvGraphicFramePr>
        <p:xfrm>
          <a:off x="127023" y="955965"/>
          <a:ext cx="9016977" cy="590203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37117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
            </a:r>
            <a:br>
              <a:rPr lang="en-US" dirty="0"/>
            </a:br>
            <a:r>
              <a:rPr lang="en-US" dirty="0"/>
              <a:t/>
            </a:r>
            <a:br>
              <a:rPr lang="en-US" dirty="0"/>
            </a:br>
            <a:endParaRPr lang="en-US" b="0" i="1" cap="none" dirty="0">
              <a:solidFill>
                <a:schemeClr val="tx1"/>
              </a:solidFill>
            </a:endParaRPr>
          </a:p>
        </p:txBody>
      </p:sp>
      <p:sp>
        <p:nvSpPr>
          <p:cNvPr id="4" name="Slide Number Placeholder 3"/>
          <p:cNvSpPr>
            <a:spLocks noGrp="1"/>
          </p:cNvSpPr>
          <p:nvPr>
            <p:ph type="sldNum" sz="quarter" idx="10"/>
          </p:nvPr>
        </p:nvSpPr>
        <p:spPr/>
        <p:txBody>
          <a:bodyPr/>
          <a:lstStyle/>
          <a:p>
            <a:fld id="{026A839D-8BA3-EB44-8091-71BB10A77D74}" type="slidenum">
              <a:rPr lang="en-US" smtClean="0"/>
              <a:pPr/>
              <a:t>8</a:t>
            </a:fld>
            <a:endParaRPr lang="en-US" dirty="0"/>
          </a:p>
        </p:txBody>
      </p:sp>
      <p:sp>
        <p:nvSpPr>
          <p:cNvPr id="5" name="Title 1"/>
          <p:cNvSpPr txBox="1">
            <a:spLocks/>
          </p:cNvSpPr>
          <p:nvPr/>
        </p:nvSpPr>
        <p:spPr>
          <a:xfrm>
            <a:off x="342900" y="0"/>
            <a:ext cx="8444484" cy="1584960"/>
          </a:xfrm>
          <a:prstGeom prst="rect">
            <a:avLst/>
          </a:prstGeom>
        </p:spPr>
        <p:txBody>
          <a:bodyPr vert="horz" lIns="91440" tIns="45720" rIns="91440" bIns="45720" rtlCol="0" anchor="ctr" anchorCtr="0">
            <a:noAutofit/>
          </a:bodyPr>
          <a:lstStyle>
            <a:lvl1pPr algn="l" defTabSz="457200" rtl="0" eaLnBrk="1" latinLnBrk="0" hangingPunct="1">
              <a:spcBef>
                <a:spcPct val="0"/>
              </a:spcBef>
              <a:buNone/>
              <a:defRPr sz="3800" b="1" i="0" kern="1200" cap="all" spc="100" baseline="0">
                <a:solidFill>
                  <a:srgbClr val="FFFFFF"/>
                </a:solidFill>
                <a:latin typeface="Arial"/>
                <a:ea typeface="+mj-ea"/>
                <a:cs typeface="Arial"/>
              </a:defRPr>
            </a:lvl1pPr>
          </a:lstStyle>
          <a:p>
            <a:r>
              <a:rPr lang="en-US" dirty="0"/>
              <a:t/>
            </a:r>
            <a:br>
              <a:rPr lang="en-US" dirty="0"/>
            </a:br>
            <a:r>
              <a:rPr lang="en-US" dirty="0"/>
              <a:t>Definition of SORR</a:t>
            </a:r>
            <a:br>
              <a:rPr lang="en-US" dirty="0"/>
            </a:br>
            <a:endParaRPr lang="en-US" b="0" i="1" cap="none" dirty="0">
              <a:solidFill>
                <a:schemeClr val="tx1"/>
              </a:solidFill>
            </a:endParaRPr>
          </a:p>
        </p:txBody>
      </p:sp>
      <p:grpSp>
        <p:nvGrpSpPr>
          <p:cNvPr id="6" name="Group 5"/>
          <p:cNvGrpSpPr/>
          <p:nvPr/>
        </p:nvGrpSpPr>
        <p:grpSpPr>
          <a:xfrm>
            <a:off x="327025" y="1817988"/>
            <a:ext cx="8458200" cy="606723"/>
            <a:chOff x="342900" y="1613535"/>
            <a:chExt cx="8458200" cy="606723"/>
          </a:xfrm>
        </p:grpSpPr>
        <p:sp>
          <p:nvSpPr>
            <p:cNvPr id="7" name="TextBox 6"/>
            <p:cNvSpPr txBox="1"/>
            <p:nvPr/>
          </p:nvSpPr>
          <p:spPr>
            <a:xfrm>
              <a:off x="342900" y="1613535"/>
              <a:ext cx="8458200" cy="584775"/>
            </a:xfrm>
            <a:prstGeom prst="rect">
              <a:avLst/>
            </a:prstGeom>
            <a:noFill/>
          </p:spPr>
          <p:txBody>
            <a:bodyPr wrap="square" rtlCol="0">
              <a:spAutoFit/>
            </a:bodyPr>
            <a:lstStyle/>
            <a:p>
              <a:r>
                <a:rPr lang="de-DE" sz="1600" dirty="0">
                  <a:solidFill>
                    <a:srgbClr val="323C47"/>
                  </a:solidFill>
                  <a:latin typeface="Arial" charset="0"/>
                </a:rPr>
                <a:t>To maximize our object function, we first need to define our SORR measure. SORR has no defined metric in the literature as of now.</a:t>
              </a:r>
              <a:endParaRPr lang="en-US" sz="1600" dirty="0">
                <a:solidFill>
                  <a:srgbClr val="323C47"/>
                </a:solidFill>
                <a:latin typeface="Arial" charset="0"/>
              </a:endParaRPr>
            </a:p>
          </p:txBody>
        </p:sp>
        <p:cxnSp>
          <p:nvCxnSpPr>
            <p:cNvPr id="8" name="Straight Connector 7"/>
            <p:cNvCxnSpPr/>
            <p:nvPr/>
          </p:nvCxnSpPr>
          <p:spPr>
            <a:xfrm>
              <a:off x="342900" y="2220258"/>
              <a:ext cx="8444484" cy="0"/>
            </a:xfrm>
            <a:prstGeom prst="line">
              <a:avLst/>
            </a:prstGeom>
            <a:ln w="3175">
              <a:solidFill>
                <a:srgbClr val="323C47"/>
              </a:solidFill>
            </a:ln>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10" name="TextBox 9"/>
              <p:cNvSpPr txBox="1"/>
              <p:nvPr/>
            </p:nvSpPr>
            <p:spPr>
              <a:xfrm>
                <a:off x="342900" y="2521731"/>
                <a:ext cx="8458200" cy="67492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de-DE" sz="2000" b="0" i="1" smtClean="0">
                          <a:solidFill>
                            <a:srgbClr val="323C47"/>
                          </a:solidFill>
                          <a:latin typeface="Cambria Math" panose="02040503050406030204" pitchFamily="18" charset="0"/>
                        </a:rPr>
                        <m:t>𝑆𝑂𝑅𝑅</m:t>
                      </m:r>
                      <m:r>
                        <a:rPr lang="de-DE" sz="2000" b="0" i="1" smtClean="0">
                          <a:solidFill>
                            <a:srgbClr val="323C47"/>
                          </a:solidFill>
                          <a:latin typeface="Cambria Math" panose="02040503050406030204" pitchFamily="18" charset="0"/>
                        </a:rPr>
                        <m:t>= </m:t>
                      </m:r>
                      <m:f>
                        <m:fPr>
                          <m:ctrlPr>
                            <a:rPr lang="de-DE" sz="2000" b="0" i="1" smtClean="0">
                              <a:solidFill>
                                <a:srgbClr val="323C47"/>
                              </a:solidFill>
                              <a:latin typeface="Cambria Math" charset="0"/>
                            </a:rPr>
                          </m:ctrlPr>
                        </m:fPr>
                        <m:num>
                          <m:sSub>
                            <m:sSubPr>
                              <m:ctrlPr>
                                <a:rPr lang="de-DE" sz="2000" b="0" i="1" smtClean="0">
                                  <a:solidFill>
                                    <a:srgbClr val="323C47"/>
                                  </a:solidFill>
                                  <a:latin typeface="Cambria Math" charset="0"/>
                                </a:rPr>
                              </m:ctrlPr>
                            </m:sSubPr>
                            <m:e>
                              <m:r>
                                <a:rPr lang="en-CA" sz="2000" b="0" i="1" smtClean="0">
                                  <a:solidFill>
                                    <a:srgbClr val="323C47"/>
                                  </a:solidFill>
                                  <a:latin typeface="Cambria Math" panose="02040503050406030204" pitchFamily="18" charset="0"/>
                                </a:rPr>
                                <m:t>𝑁</m:t>
                              </m:r>
                            </m:e>
                            <m:sub>
                              <m:r>
                                <a:rPr lang="en-CA" sz="2000" b="0" i="1" smtClean="0">
                                  <a:solidFill>
                                    <a:srgbClr val="323C47"/>
                                  </a:solidFill>
                                  <a:latin typeface="Cambria Math" panose="02040503050406030204" pitchFamily="18" charset="0"/>
                                </a:rPr>
                                <m:t>𝑒𝑎𝑟𝑙𝑦</m:t>
                              </m:r>
                            </m:sub>
                          </m:sSub>
                        </m:num>
                        <m:den>
                          <m:r>
                            <a:rPr lang="en-CA" sz="2000" b="0" i="1" smtClean="0">
                              <a:solidFill>
                                <a:srgbClr val="323C47"/>
                              </a:solidFill>
                              <a:latin typeface="Cambria Math" panose="02040503050406030204" pitchFamily="18" charset="0"/>
                            </a:rPr>
                            <m:t>𝑁</m:t>
                          </m:r>
                        </m:den>
                      </m:f>
                    </m:oMath>
                  </m:oMathPara>
                </a14:m>
                <a:endParaRPr lang="en-US" sz="2000" dirty="0">
                  <a:solidFill>
                    <a:srgbClr val="323C47"/>
                  </a:solidFill>
                  <a:latin typeface="Arial" charset="0"/>
                </a:endParaRPr>
              </a:p>
            </p:txBody>
          </p:sp>
        </mc:Choice>
        <mc:Fallback xmlns="">
          <p:sp>
            <p:nvSpPr>
              <p:cNvPr id="10" name="TextBox 9"/>
              <p:cNvSpPr txBox="1">
                <a:spLocks noRot="1" noChangeAspect="1" noMove="1" noResize="1" noEditPoints="1" noAdjustHandles="1" noChangeArrowheads="1" noChangeShapeType="1" noTextEdit="1"/>
              </p:cNvSpPr>
              <p:nvPr/>
            </p:nvSpPr>
            <p:spPr>
              <a:xfrm>
                <a:off x="342900" y="2521731"/>
                <a:ext cx="8458200" cy="674928"/>
              </a:xfrm>
              <a:prstGeom prst="rect">
                <a:avLst/>
              </a:prstGeom>
              <a:blipFill rotWithShape="0">
                <a:blip r:embed="rId2"/>
                <a:stretch>
                  <a:fillRect/>
                </a:stretch>
              </a:blipFill>
            </p:spPr>
            <p:txBody>
              <a:bodyPr/>
              <a:lstStyle/>
              <a:p>
                <a:r>
                  <a:rPr lang="en-US">
                    <a:noFill/>
                  </a:rPr>
                  <a:t> </a:t>
                </a:r>
              </a:p>
            </p:txBody>
          </p:sp>
        </mc:Fallback>
      </mc:AlternateContent>
      <p:sp>
        <p:nvSpPr>
          <p:cNvPr id="12" name="TextBox 11"/>
          <p:cNvSpPr txBox="1"/>
          <p:nvPr/>
        </p:nvSpPr>
        <p:spPr>
          <a:xfrm>
            <a:off x="342900" y="4446968"/>
            <a:ext cx="8458200" cy="1231106"/>
          </a:xfrm>
          <a:prstGeom prst="rect">
            <a:avLst/>
          </a:prstGeom>
          <a:noFill/>
        </p:spPr>
        <p:txBody>
          <a:bodyPr wrap="square" rtlCol="0">
            <a:spAutoFit/>
          </a:bodyPr>
          <a:lstStyle/>
          <a:p>
            <a:r>
              <a:rPr lang="de-DE" sz="1600" dirty="0">
                <a:solidFill>
                  <a:srgbClr val="323C47"/>
                </a:solidFill>
                <a:latin typeface="Arial" charset="0"/>
              </a:rPr>
              <a:t>Key Observations:</a:t>
            </a:r>
          </a:p>
          <a:p>
            <a:pPr marL="463550" indent="-344488">
              <a:spcBef>
                <a:spcPts val="400"/>
              </a:spcBef>
              <a:buFont typeface="Arial" panose="020B0604020202020204" pitchFamily="34" charset="0"/>
              <a:buChar char="•"/>
            </a:pPr>
            <a:r>
              <a:rPr lang="de-DE" sz="1600" dirty="0">
                <a:solidFill>
                  <a:srgbClr val="323C47"/>
                </a:solidFill>
                <a:latin typeface="Arial" charset="0"/>
              </a:rPr>
              <a:t>SORR ranges from 0 to 1</a:t>
            </a:r>
          </a:p>
          <a:p>
            <a:pPr marL="463550" indent="-344488">
              <a:spcBef>
                <a:spcPts val="400"/>
              </a:spcBef>
              <a:buFont typeface="Arial" panose="020B0604020202020204" pitchFamily="34" charset="0"/>
              <a:buChar char="•"/>
            </a:pPr>
            <a:r>
              <a:rPr lang="de-DE" sz="1600" dirty="0">
                <a:solidFill>
                  <a:srgbClr val="323C47"/>
                </a:solidFill>
                <a:latin typeface="Arial" charset="0"/>
              </a:rPr>
              <a:t>The higher SORR, the more bad returns accumulate in the beginning</a:t>
            </a:r>
          </a:p>
          <a:p>
            <a:pPr marL="463550" indent="-344488">
              <a:spcBef>
                <a:spcPts val="400"/>
              </a:spcBef>
              <a:buFont typeface="Arial" panose="020B0604020202020204" pitchFamily="34" charset="0"/>
              <a:buChar char="•"/>
            </a:pPr>
            <a:r>
              <a:rPr lang="de-DE" sz="1600" dirty="0">
                <a:solidFill>
                  <a:srgbClr val="323C47"/>
                </a:solidFill>
                <a:latin typeface="Arial" charset="0"/>
              </a:rPr>
              <a:t>Compounded return in first 10 years explains 77% of final </a:t>
            </a:r>
            <a:r>
              <a:rPr lang="de-DE" sz="1600" dirty="0" err="1">
                <a:solidFill>
                  <a:srgbClr val="323C47"/>
                </a:solidFill>
                <a:latin typeface="Arial" charset="0"/>
              </a:rPr>
              <a:t>retirement</a:t>
            </a:r>
            <a:r>
              <a:rPr lang="de-DE" sz="1600" dirty="0">
                <a:solidFill>
                  <a:srgbClr val="323C47"/>
                </a:solidFill>
                <a:latin typeface="Arial" charset="0"/>
              </a:rPr>
              <a:t> </a:t>
            </a:r>
            <a:r>
              <a:rPr lang="de-DE" sz="1600" dirty="0" err="1">
                <a:solidFill>
                  <a:srgbClr val="323C47"/>
                </a:solidFill>
                <a:latin typeface="Arial" charset="0"/>
              </a:rPr>
              <a:t>outcome</a:t>
            </a:r>
            <a:r>
              <a:rPr lang="de-DE" sz="1600" baseline="30000" dirty="0">
                <a:solidFill>
                  <a:srgbClr val="323C47"/>
                </a:solidFill>
                <a:latin typeface="Arial" charset="0"/>
              </a:rPr>
              <a:t>(1)</a:t>
            </a:r>
            <a:endParaRPr lang="en-US" sz="1600" dirty="0">
              <a:solidFill>
                <a:srgbClr val="323C47"/>
              </a:solidFill>
              <a:latin typeface="Arial" charset="0"/>
            </a:endParaRPr>
          </a:p>
        </p:txBody>
      </p:sp>
      <p:sp>
        <p:nvSpPr>
          <p:cNvPr id="3" name="TextBox 2"/>
          <p:cNvSpPr txBox="1"/>
          <p:nvPr/>
        </p:nvSpPr>
        <p:spPr>
          <a:xfrm>
            <a:off x="967409" y="6226175"/>
            <a:ext cx="7606748" cy="260008"/>
          </a:xfrm>
          <a:prstGeom prst="rect">
            <a:avLst/>
          </a:prstGeom>
          <a:noFill/>
        </p:spPr>
        <p:txBody>
          <a:bodyPr wrap="square" rtlCol="0">
            <a:spAutoFit/>
          </a:bodyPr>
          <a:lstStyle/>
          <a:p>
            <a:pPr>
              <a:lnSpc>
                <a:spcPct val="120000"/>
              </a:lnSpc>
            </a:pPr>
            <a:r>
              <a:rPr lang="de-DE" sz="1000" dirty="0">
                <a:solidFill>
                  <a:srgbClr val="1B202F"/>
                </a:solidFill>
                <a:latin typeface="Arial" charset="0"/>
              </a:rPr>
              <a:t>Notes: (1) Pfau, W. D. (2013), </a:t>
            </a:r>
            <a:r>
              <a:rPr lang="de-DE" sz="1000" i="1" dirty="0">
                <a:solidFill>
                  <a:srgbClr val="1B202F"/>
                </a:solidFill>
                <a:latin typeface="Arial" charset="0"/>
              </a:rPr>
              <a:t> The Lifetime Sequence of Returns: A Retirement Planning Conundrum, </a:t>
            </a:r>
            <a:r>
              <a:rPr lang="de-DE" sz="1000" dirty="0">
                <a:solidFill>
                  <a:srgbClr val="1B202F"/>
                </a:solidFill>
                <a:latin typeface="Arial" charset="0"/>
              </a:rPr>
              <a:t>p. 6. </a:t>
            </a:r>
            <a:endParaRPr lang="en-US" sz="1000" dirty="0">
              <a:solidFill>
                <a:srgbClr val="1B202F"/>
              </a:solidFill>
              <a:latin typeface="Arial" charset="0"/>
            </a:endParaRPr>
          </a:p>
        </p:txBody>
      </p:sp>
      <mc:AlternateContent xmlns:mc="http://schemas.openxmlformats.org/markup-compatibility/2006" xmlns:a14="http://schemas.microsoft.com/office/drawing/2010/main">
        <mc:Choice Requires="a14">
          <p:sp>
            <p:nvSpPr>
              <p:cNvPr id="13" name="TextBox 12"/>
              <p:cNvSpPr txBox="1"/>
              <p:nvPr/>
            </p:nvSpPr>
            <p:spPr>
              <a:xfrm>
                <a:off x="342900" y="3330237"/>
                <a:ext cx="8442325" cy="883703"/>
              </a:xfrm>
              <a:prstGeom prst="rect">
                <a:avLst/>
              </a:prstGeom>
              <a:noFill/>
            </p:spPr>
            <p:txBody>
              <a:bodyPr wrap="square" rtlCol="0">
                <a:spAutoFit/>
              </a:bodyPr>
              <a:lstStyle/>
              <a:p>
                <a:r>
                  <a:rPr lang="de-DE" sz="1600" dirty="0" smtClean="0">
                    <a:solidFill>
                      <a:srgbClr val="323C47"/>
                    </a:solidFill>
                    <a:latin typeface="Arial" charset="0"/>
                  </a:rPr>
                  <a:t>where </a:t>
                </a:r>
                <a14:m>
                  <m:oMath xmlns:m="http://schemas.openxmlformats.org/officeDocument/2006/math">
                    <m:sSub>
                      <m:sSubPr>
                        <m:ctrlPr>
                          <a:rPr lang="de-DE" i="1">
                            <a:solidFill>
                              <a:srgbClr val="323C47"/>
                            </a:solidFill>
                            <a:latin typeface="Cambria Math" charset="0"/>
                          </a:rPr>
                        </m:ctrlPr>
                      </m:sSubPr>
                      <m:e>
                        <m:r>
                          <a:rPr lang="en-CA" i="1">
                            <a:solidFill>
                              <a:srgbClr val="323C47"/>
                            </a:solidFill>
                            <a:latin typeface="Cambria Math" panose="02040503050406030204" pitchFamily="18" charset="0"/>
                          </a:rPr>
                          <m:t>𝑁</m:t>
                        </m:r>
                      </m:e>
                      <m:sub>
                        <m:r>
                          <a:rPr lang="en-CA" i="1">
                            <a:solidFill>
                              <a:srgbClr val="323C47"/>
                            </a:solidFill>
                            <a:latin typeface="Cambria Math" panose="02040503050406030204" pitchFamily="18" charset="0"/>
                          </a:rPr>
                          <m:t>𝑒𝑎𝑟𝑙𝑦</m:t>
                        </m:r>
                      </m:sub>
                    </m:sSub>
                  </m:oMath>
                </a14:m>
                <a:r>
                  <a:rPr lang="de-DE" sz="1600" dirty="0">
                    <a:solidFill>
                      <a:srgbClr val="323C47"/>
                    </a:solidFill>
                    <a:latin typeface="Arial" charset="0"/>
                  </a:rPr>
                  <a:t> is the number of bad return in the first 10 years and </a:t>
                </a:r>
                <a14:m>
                  <m:oMath xmlns:m="http://schemas.openxmlformats.org/officeDocument/2006/math">
                    <m:r>
                      <a:rPr lang="en-CA" i="1">
                        <a:solidFill>
                          <a:srgbClr val="323C47"/>
                        </a:solidFill>
                        <a:latin typeface="Cambria Math" panose="02040503050406030204" pitchFamily="18" charset="0"/>
                      </a:rPr>
                      <m:t>𝑁</m:t>
                    </m:r>
                  </m:oMath>
                </a14:m>
                <a:r>
                  <a:rPr lang="de-DE" sz="1600" dirty="0">
                    <a:solidFill>
                      <a:srgbClr val="323C47"/>
                    </a:solidFill>
                    <a:latin typeface="Arial" charset="0"/>
                  </a:rPr>
                  <a:t> is the number of total bad returns.</a:t>
                </a:r>
              </a:p>
              <a:p>
                <a:r>
                  <a:rPr lang="de-DE" sz="1600" dirty="0">
                    <a:solidFill>
                      <a:srgbClr val="323C47"/>
                    </a:solidFill>
                    <a:latin typeface="Arial" charset="0"/>
                  </a:rPr>
                  <a:t>Bad returns are defined as returns in the bottom 30%. </a:t>
                </a:r>
                <a:endParaRPr lang="en-US" sz="1600" dirty="0">
                  <a:solidFill>
                    <a:srgbClr val="323C47"/>
                  </a:solidFill>
                  <a:latin typeface="Arial" charset="0"/>
                </a:endParaRPr>
              </a:p>
            </p:txBody>
          </p:sp>
        </mc:Choice>
        <mc:Fallback xmlns="">
          <p:sp>
            <p:nvSpPr>
              <p:cNvPr id="13" name="TextBox 12"/>
              <p:cNvSpPr txBox="1">
                <a:spLocks noRot="1" noChangeAspect="1" noMove="1" noResize="1" noEditPoints="1" noAdjustHandles="1" noChangeArrowheads="1" noChangeShapeType="1" noTextEdit="1"/>
              </p:cNvSpPr>
              <p:nvPr/>
            </p:nvSpPr>
            <p:spPr>
              <a:xfrm>
                <a:off x="342900" y="3330237"/>
                <a:ext cx="8442325" cy="883703"/>
              </a:xfrm>
              <a:prstGeom prst="rect">
                <a:avLst/>
              </a:prstGeom>
              <a:blipFill rotWithShape="0">
                <a:blip r:embed="rId3"/>
                <a:stretch>
                  <a:fillRect l="-361" b="-8276"/>
                </a:stretch>
              </a:blipFill>
            </p:spPr>
            <p:txBody>
              <a:bodyPr/>
              <a:lstStyle/>
              <a:p>
                <a:r>
                  <a:rPr lang="en-US">
                    <a:noFill/>
                  </a:rPr>
                  <a:t> </a:t>
                </a:r>
              </a:p>
            </p:txBody>
          </p:sp>
        </mc:Fallback>
      </mc:AlternateContent>
    </p:spTree>
    <p:extLst>
      <p:ext uri="{BB962C8B-B14F-4D97-AF65-F5344CB8AC3E}">
        <p14:creationId xmlns:p14="http://schemas.microsoft.com/office/powerpoint/2010/main" val="4887716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
            </a:r>
            <a:br>
              <a:rPr lang="en-US" dirty="0"/>
            </a:br>
            <a:r>
              <a:rPr lang="en-US" dirty="0"/>
              <a:t/>
            </a:r>
            <a:br>
              <a:rPr lang="en-US" dirty="0"/>
            </a:br>
            <a:endParaRPr lang="en-US" b="0" i="1" cap="none" dirty="0">
              <a:solidFill>
                <a:schemeClr val="tx1"/>
              </a:solidFill>
            </a:endParaRPr>
          </a:p>
        </p:txBody>
      </p:sp>
      <p:sp>
        <p:nvSpPr>
          <p:cNvPr id="4" name="Slide Number Placeholder 3"/>
          <p:cNvSpPr>
            <a:spLocks noGrp="1"/>
          </p:cNvSpPr>
          <p:nvPr>
            <p:ph type="sldNum" sz="quarter" idx="10"/>
          </p:nvPr>
        </p:nvSpPr>
        <p:spPr/>
        <p:txBody>
          <a:bodyPr/>
          <a:lstStyle/>
          <a:p>
            <a:fld id="{026A839D-8BA3-EB44-8091-71BB10A77D74}" type="slidenum">
              <a:rPr lang="en-US" smtClean="0"/>
              <a:pPr/>
              <a:t>9</a:t>
            </a:fld>
            <a:endParaRPr lang="en-US" dirty="0"/>
          </a:p>
        </p:txBody>
      </p:sp>
      <p:sp>
        <p:nvSpPr>
          <p:cNvPr id="5" name="Title 1"/>
          <p:cNvSpPr txBox="1">
            <a:spLocks/>
          </p:cNvSpPr>
          <p:nvPr/>
        </p:nvSpPr>
        <p:spPr>
          <a:xfrm>
            <a:off x="342900" y="0"/>
            <a:ext cx="8444484" cy="1584960"/>
          </a:xfrm>
          <a:prstGeom prst="rect">
            <a:avLst/>
          </a:prstGeom>
        </p:spPr>
        <p:txBody>
          <a:bodyPr vert="horz" lIns="91440" tIns="45720" rIns="91440" bIns="45720" rtlCol="0" anchor="ctr" anchorCtr="0">
            <a:noAutofit/>
          </a:bodyPr>
          <a:lstStyle>
            <a:lvl1pPr algn="l" defTabSz="457200" rtl="0" eaLnBrk="1" latinLnBrk="0" hangingPunct="1">
              <a:spcBef>
                <a:spcPct val="0"/>
              </a:spcBef>
              <a:buNone/>
              <a:defRPr sz="3800" b="1" i="0" kern="1200" cap="all" spc="100" baseline="0">
                <a:solidFill>
                  <a:srgbClr val="FFFFFF"/>
                </a:solidFill>
                <a:latin typeface="Arial"/>
                <a:ea typeface="+mj-ea"/>
                <a:cs typeface="Arial"/>
              </a:defRPr>
            </a:lvl1pPr>
          </a:lstStyle>
          <a:p>
            <a:r>
              <a:rPr lang="en-US" dirty="0"/>
              <a:t/>
            </a:r>
            <a:br>
              <a:rPr lang="en-US" dirty="0"/>
            </a:br>
            <a:r>
              <a:rPr lang="en-US" dirty="0"/>
              <a:t>Coverage Ratio</a:t>
            </a:r>
            <a:br>
              <a:rPr lang="en-US" dirty="0"/>
            </a:br>
            <a:endParaRPr lang="en-US" b="0" i="1" cap="none" dirty="0">
              <a:solidFill>
                <a:schemeClr val="tx1"/>
              </a:solidFill>
            </a:endParaRPr>
          </a:p>
        </p:txBody>
      </p:sp>
      <p:sp>
        <p:nvSpPr>
          <p:cNvPr id="7" name="TextBox 6"/>
          <p:cNvSpPr txBox="1"/>
          <p:nvPr/>
        </p:nvSpPr>
        <p:spPr>
          <a:xfrm>
            <a:off x="276606" y="1891294"/>
            <a:ext cx="8458200" cy="338554"/>
          </a:xfrm>
          <a:prstGeom prst="rect">
            <a:avLst/>
          </a:prstGeom>
          <a:noFill/>
        </p:spPr>
        <p:txBody>
          <a:bodyPr wrap="square" rtlCol="0">
            <a:spAutoFit/>
          </a:bodyPr>
          <a:lstStyle/>
          <a:p>
            <a:r>
              <a:rPr lang="de-DE" sz="1600" dirty="0">
                <a:solidFill>
                  <a:srgbClr val="323C47"/>
                </a:solidFill>
                <a:latin typeface="Arial" charset="0"/>
              </a:rPr>
              <a:t>Coverage ratio represents </a:t>
            </a:r>
            <a:r>
              <a:rPr lang="de-DE" sz="1600" dirty="0">
                <a:solidFill>
                  <a:srgbClr val="000000"/>
                </a:solidFill>
                <a:latin typeface="Arial" charset="0"/>
              </a:rPr>
              <a:t>the</a:t>
            </a:r>
            <a:r>
              <a:rPr lang="de-DE" sz="1600" dirty="0">
                <a:solidFill>
                  <a:srgbClr val="323C47"/>
                </a:solidFill>
                <a:latin typeface="Arial" charset="0"/>
              </a:rPr>
              <a:t> portion </a:t>
            </a:r>
            <a:r>
              <a:rPr lang="de-DE" sz="1600" dirty="0" err="1">
                <a:solidFill>
                  <a:srgbClr val="323C47"/>
                </a:solidFill>
                <a:latin typeface="Arial" charset="0"/>
              </a:rPr>
              <a:t>of</a:t>
            </a:r>
            <a:r>
              <a:rPr lang="de-DE" sz="1600" dirty="0">
                <a:solidFill>
                  <a:srgbClr val="323C47"/>
                </a:solidFill>
                <a:latin typeface="Arial" charset="0"/>
              </a:rPr>
              <a:t> </a:t>
            </a:r>
            <a:r>
              <a:rPr lang="de-DE" sz="1600" dirty="0" err="1" smtClean="0">
                <a:solidFill>
                  <a:srgbClr val="323C47"/>
                </a:solidFill>
                <a:latin typeface="Arial" charset="0"/>
              </a:rPr>
              <a:t>lifetime</a:t>
            </a:r>
            <a:r>
              <a:rPr lang="de-DE" sz="1600" dirty="0" smtClean="0">
                <a:solidFill>
                  <a:srgbClr val="323C47"/>
                </a:solidFill>
                <a:latin typeface="Arial" charset="0"/>
              </a:rPr>
              <a:t> </a:t>
            </a:r>
            <a:r>
              <a:rPr lang="de-DE" sz="1600" dirty="0" err="1" smtClean="0">
                <a:solidFill>
                  <a:srgbClr val="323C47"/>
                </a:solidFill>
                <a:latin typeface="Arial" charset="0"/>
              </a:rPr>
              <a:t>that</a:t>
            </a:r>
            <a:r>
              <a:rPr lang="de-DE" sz="1600" dirty="0" smtClean="0">
                <a:solidFill>
                  <a:srgbClr val="323C47"/>
                </a:solidFill>
                <a:latin typeface="Arial" charset="0"/>
              </a:rPr>
              <a:t> </a:t>
            </a:r>
            <a:r>
              <a:rPr lang="de-DE" sz="1600" dirty="0" err="1" smtClean="0">
                <a:solidFill>
                  <a:srgbClr val="323C47"/>
                </a:solidFill>
                <a:latin typeface="Arial" charset="0"/>
              </a:rPr>
              <a:t>our</a:t>
            </a:r>
            <a:r>
              <a:rPr lang="de-DE" sz="1600" dirty="0" smtClean="0">
                <a:solidFill>
                  <a:srgbClr val="323C47"/>
                </a:solidFill>
                <a:latin typeface="Arial" charset="0"/>
              </a:rPr>
              <a:t> </a:t>
            </a:r>
            <a:r>
              <a:rPr lang="de-DE" sz="1600" dirty="0" err="1">
                <a:solidFill>
                  <a:srgbClr val="323C47"/>
                </a:solidFill>
                <a:latin typeface="Arial" charset="0"/>
              </a:rPr>
              <a:t>investment</a:t>
            </a:r>
            <a:r>
              <a:rPr lang="de-DE" sz="1600" dirty="0">
                <a:solidFill>
                  <a:srgbClr val="323C47"/>
                </a:solidFill>
                <a:latin typeface="Arial" charset="0"/>
              </a:rPr>
              <a:t> </a:t>
            </a:r>
            <a:r>
              <a:rPr lang="de-DE" sz="1600" dirty="0" err="1" smtClean="0">
                <a:solidFill>
                  <a:srgbClr val="323C47"/>
                </a:solidFill>
                <a:latin typeface="Arial" charset="0"/>
              </a:rPr>
              <a:t>strategy</a:t>
            </a:r>
            <a:r>
              <a:rPr lang="zh-CN" altLang="en-US" sz="1600" dirty="0">
                <a:solidFill>
                  <a:srgbClr val="323C47"/>
                </a:solidFill>
                <a:latin typeface="Arial" charset="0"/>
              </a:rPr>
              <a:t> </a:t>
            </a:r>
            <a:r>
              <a:rPr lang="en-US" altLang="zh-CN" sz="1600" dirty="0" smtClean="0">
                <a:solidFill>
                  <a:srgbClr val="323C47"/>
                </a:solidFill>
                <a:latin typeface="Arial" charset="0"/>
              </a:rPr>
              <a:t>could sustain</a:t>
            </a:r>
            <a:r>
              <a:rPr lang="de-DE" sz="1600" dirty="0" smtClean="0">
                <a:solidFill>
                  <a:srgbClr val="323C47"/>
                </a:solidFill>
                <a:latin typeface="Arial" charset="0"/>
              </a:rPr>
              <a:t>.</a:t>
            </a:r>
            <a:endParaRPr lang="en-US" sz="1600" dirty="0">
              <a:solidFill>
                <a:srgbClr val="323C47"/>
              </a:solidFill>
              <a:latin typeface="Arial" charset="0"/>
            </a:endParaRPr>
          </a:p>
        </p:txBody>
      </p:sp>
      <p:sp>
        <p:nvSpPr>
          <p:cNvPr id="11" name="TextBox 10"/>
          <p:cNvSpPr txBox="1"/>
          <p:nvPr/>
        </p:nvSpPr>
        <p:spPr>
          <a:xfrm>
            <a:off x="967409" y="6226175"/>
            <a:ext cx="7606748" cy="276999"/>
          </a:xfrm>
          <a:prstGeom prst="rect">
            <a:avLst/>
          </a:prstGeom>
          <a:noFill/>
        </p:spPr>
        <p:txBody>
          <a:bodyPr wrap="square" rtlCol="0">
            <a:spAutoFit/>
          </a:bodyPr>
          <a:lstStyle/>
          <a:p>
            <a:pPr>
              <a:lnSpc>
                <a:spcPct val="120000"/>
              </a:lnSpc>
            </a:pPr>
            <a:r>
              <a:rPr lang="de-DE" sz="1000" dirty="0">
                <a:solidFill>
                  <a:srgbClr val="1B202F"/>
                </a:solidFill>
                <a:latin typeface="Arial" charset="0"/>
              </a:rPr>
              <a:t>Notes: (1) </a:t>
            </a:r>
            <a:r>
              <a:rPr lang="de-DE" sz="1000" dirty="0" err="1">
                <a:solidFill>
                  <a:srgbClr val="1B202F"/>
                </a:solidFill>
                <a:latin typeface="Arial" charset="0"/>
              </a:rPr>
              <a:t>Based</a:t>
            </a:r>
            <a:r>
              <a:rPr lang="de-DE" sz="1000" dirty="0">
                <a:solidFill>
                  <a:srgbClr val="1B202F"/>
                </a:solidFill>
                <a:latin typeface="Arial" charset="0"/>
              </a:rPr>
              <a:t> on Estrada, J. &amp; </a:t>
            </a:r>
            <a:r>
              <a:rPr lang="de-DE" sz="1000" dirty="0" err="1">
                <a:solidFill>
                  <a:srgbClr val="1B202F"/>
                </a:solidFill>
                <a:latin typeface="Arial" charset="0"/>
              </a:rPr>
              <a:t>Kritzman</a:t>
            </a:r>
            <a:r>
              <a:rPr lang="de-DE" sz="1000" dirty="0">
                <a:solidFill>
                  <a:srgbClr val="1B202F"/>
                </a:solidFill>
                <a:latin typeface="Arial" charset="0"/>
              </a:rPr>
              <a:t>, M. (2018), </a:t>
            </a:r>
            <a:r>
              <a:rPr lang="de-DE" sz="1000" i="1" dirty="0" err="1">
                <a:solidFill>
                  <a:srgbClr val="1B202F"/>
                </a:solidFill>
                <a:latin typeface="Arial" charset="0"/>
              </a:rPr>
              <a:t>Evaluating</a:t>
            </a:r>
            <a:r>
              <a:rPr lang="de-DE" sz="1000" i="1" dirty="0">
                <a:solidFill>
                  <a:srgbClr val="1B202F"/>
                </a:solidFill>
                <a:latin typeface="Arial" charset="0"/>
              </a:rPr>
              <a:t> </a:t>
            </a:r>
            <a:r>
              <a:rPr lang="de-DE" sz="1000" i="1" dirty="0" err="1">
                <a:solidFill>
                  <a:srgbClr val="1B202F"/>
                </a:solidFill>
                <a:latin typeface="Arial" charset="0"/>
              </a:rPr>
              <a:t>Retirement</a:t>
            </a:r>
            <a:r>
              <a:rPr lang="de-DE" sz="1000" i="1" dirty="0">
                <a:solidFill>
                  <a:srgbClr val="1B202F"/>
                </a:solidFill>
                <a:latin typeface="Arial" charset="0"/>
              </a:rPr>
              <a:t> </a:t>
            </a:r>
            <a:r>
              <a:rPr lang="de-DE" sz="1000" i="1" dirty="0" err="1">
                <a:solidFill>
                  <a:srgbClr val="1B202F"/>
                </a:solidFill>
                <a:latin typeface="Arial" charset="0"/>
              </a:rPr>
              <a:t>Strategies</a:t>
            </a:r>
            <a:r>
              <a:rPr lang="de-DE" sz="1000" i="1" dirty="0">
                <a:solidFill>
                  <a:srgbClr val="1B202F"/>
                </a:solidFill>
                <a:latin typeface="Arial" charset="0"/>
              </a:rPr>
              <a:t>: A Utility-</a:t>
            </a:r>
            <a:r>
              <a:rPr lang="de-DE" sz="1000" i="1" dirty="0" err="1">
                <a:solidFill>
                  <a:srgbClr val="1B202F"/>
                </a:solidFill>
                <a:latin typeface="Arial" charset="0"/>
              </a:rPr>
              <a:t>Based</a:t>
            </a:r>
            <a:r>
              <a:rPr lang="de-DE" sz="1000" i="1" dirty="0">
                <a:solidFill>
                  <a:srgbClr val="1B202F"/>
                </a:solidFill>
                <a:latin typeface="Arial" charset="0"/>
              </a:rPr>
              <a:t> Approach</a:t>
            </a:r>
            <a:r>
              <a:rPr lang="de-DE" sz="1000" dirty="0">
                <a:solidFill>
                  <a:srgbClr val="1B202F"/>
                </a:solidFill>
                <a:latin typeface="Arial" charset="0"/>
              </a:rPr>
              <a:t>. pp. 5-6.</a:t>
            </a:r>
          </a:p>
        </p:txBody>
      </p:sp>
      <p:sp>
        <p:nvSpPr>
          <p:cNvPr id="13" name="TextBox 12"/>
          <p:cNvSpPr txBox="1"/>
          <p:nvPr/>
        </p:nvSpPr>
        <p:spPr>
          <a:xfrm>
            <a:off x="539774" y="4115883"/>
            <a:ext cx="3453246" cy="1077218"/>
          </a:xfrm>
          <a:prstGeom prst="rect">
            <a:avLst/>
          </a:prstGeom>
          <a:noFill/>
        </p:spPr>
        <p:txBody>
          <a:bodyPr wrap="square" rtlCol="0">
            <a:spAutoFit/>
          </a:bodyPr>
          <a:lstStyle/>
          <a:p>
            <a:r>
              <a:rPr lang="en-US" sz="1600" dirty="0">
                <a:solidFill>
                  <a:srgbClr val="323C47"/>
                </a:solidFill>
              </a:rPr>
              <a:t>where Yi denotes the number of years covered both during and after the retirement plan and L denotes the number of years in retirement.</a:t>
            </a:r>
          </a:p>
        </p:txBody>
      </p:sp>
      <p:grpSp>
        <p:nvGrpSpPr>
          <p:cNvPr id="17" name="Group 16"/>
          <p:cNvGrpSpPr/>
          <p:nvPr/>
        </p:nvGrpSpPr>
        <p:grpSpPr>
          <a:xfrm>
            <a:off x="1511024" y="3024512"/>
            <a:ext cx="1510745" cy="784504"/>
            <a:chOff x="470938" y="4588179"/>
            <a:chExt cx="1081199" cy="784504"/>
          </a:xfrm>
        </p:grpSpPr>
        <mc:AlternateContent xmlns:mc="http://schemas.openxmlformats.org/markup-compatibility/2006" xmlns:a14="http://schemas.microsoft.com/office/drawing/2010/main">
          <mc:Choice Requires="a14">
            <p:sp>
              <p:nvSpPr>
                <p:cNvPr id="12" name="TextBox 11"/>
                <p:cNvSpPr txBox="1"/>
                <p:nvPr/>
              </p:nvSpPr>
              <p:spPr>
                <a:xfrm>
                  <a:off x="470938" y="4706154"/>
                  <a:ext cx="946049" cy="666529"/>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de-DE" sz="2000" b="0" i="1" smtClean="0">
                            <a:solidFill>
                              <a:srgbClr val="323C47"/>
                            </a:solidFill>
                            <a:latin typeface="Cambria Math" charset="0"/>
                          </a:rPr>
                          <m:t>𝐶</m:t>
                        </m:r>
                        <m:r>
                          <a:rPr lang="de-DE" sz="2000" b="0" i="1" smtClean="0">
                            <a:solidFill>
                              <a:srgbClr val="323C47"/>
                            </a:solidFill>
                            <a:latin typeface="Cambria Math" charset="0"/>
                          </a:rPr>
                          <m:t>= </m:t>
                        </m:r>
                        <m:f>
                          <m:fPr>
                            <m:ctrlPr>
                              <a:rPr lang="bg-BG" sz="2000" i="1" smtClean="0">
                                <a:solidFill>
                                  <a:srgbClr val="323C47"/>
                                </a:solidFill>
                                <a:latin typeface="Cambria Math" charset="0"/>
                              </a:rPr>
                            </m:ctrlPr>
                          </m:fPr>
                          <m:num>
                            <m:sSub>
                              <m:sSubPr>
                                <m:ctrlPr>
                                  <a:rPr lang="en-US" sz="2000" i="1" smtClean="0">
                                    <a:solidFill>
                                      <a:srgbClr val="323C47"/>
                                    </a:solidFill>
                                    <a:latin typeface="Cambria Math" charset="0"/>
                                  </a:rPr>
                                </m:ctrlPr>
                              </m:sSubPr>
                              <m:e>
                                <m:r>
                                  <a:rPr lang="de-DE" sz="2000" b="0" i="1" smtClean="0">
                                    <a:solidFill>
                                      <a:srgbClr val="323C47"/>
                                    </a:solidFill>
                                    <a:latin typeface="Cambria Math" charset="0"/>
                                  </a:rPr>
                                  <m:t>𝑌</m:t>
                                </m:r>
                              </m:e>
                              <m:sub>
                                <m:r>
                                  <a:rPr lang="de-DE" sz="2000" b="0" i="1" smtClean="0">
                                    <a:solidFill>
                                      <a:srgbClr val="323C47"/>
                                    </a:solidFill>
                                    <a:latin typeface="Cambria Math" charset="0"/>
                                  </a:rPr>
                                  <m:t>𝑖</m:t>
                                </m:r>
                              </m:sub>
                            </m:sSub>
                          </m:num>
                          <m:den>
                            <m:r>
                              <a:rPr lang="de-DE" sz="2000" b="0" i="1" smtClean="0">
                                <a:solidFill>
                                  <a:srgbClr val="323C47"/>
                                </a:solidFill>
                                <a:latin typeface="Cambria Math" charset="0"/>
                              </a:rPr>
                              <m:t>𝐿</m:t>
                            </m:r>
                          </m:den>
                        </m:f>
                      </m:oMath>
                    </m:oMathPara>
                  </a14:m>
                  <a:endParaRPr lang="en-US" sz="2000" dirty="0">
                    <a:solidFill>
                      <a:srgbClr val="323C47"/>
                    </a:solidFill>
                    <a:latin typeface="Arial" charset="0"/>
                  </a:endParaRPr>
                </a:p>
              </p:txBody>
            </p:sp>
          </mc:Choice>
          <mc:Fallback xmlns="">
            <p:sp>
              <p:nvSpPr>
                <p:cNvPr id="12" name="TextBox 11"/>
                <p:cNvSpPr txBox="1">
                  <a:spLocks noRot="1" noChangeAspect="1" noMove="1" noResize="1" noEditPoints="1" noAdjustHandles="1" noChangeArrowheads="1" noChangeShapeType="1" noTextEdit="1"/>
                </p:cNvSpPr>
                <p:nvPr/>
              </p:nvSpPr>
              <p:spPr>
                <a:xfrm>
                  <a:off x="470938" y="4706154"/>
                  <a:ext cx="946049" cy="666529"/>
                </a:xfrm>
                <a:prstGeom prst="rect">
                  <a:avLst/>
                </a:prstGeom>
                <a:blipFill>
                  <a:blip r:embed="rId2"/>
                  <a:stretch>
                    <a:fillRect/>
                  </a:stretch>
                </a:blipFill>
              </p:spPr>
              <p:txBody>
                <a:bodyPr/>
                <a:lstStyle/>
                <a:p>
                  <a:r>
                    <a:rPr lang="en-CA">
                      <a:noFill/>
                    </a:rPr>
                    <a:t> </a:t>
                  </a:r>
                </a:p>
              </p:txBody>
            </p:sp>
          </mc:Fallback>
        </mc:AlternateContent>
        <p:sp>
          <p:nvSpPr>
            <p:cNvPr id="14" name="TextBox 13"/>
            <p:cNvSpPr txBox="1"/>
            <p:nvPr/>
          </p:nvSpPr>
          <p:spPr>
            <a:xfrm>
              <a:off x="1070223" y="4588179"/>
              <a:ext cx="481914" cy="276999"/>
            </a:xfrm>
            <a:prstGeom prst="rect">
              <a:avLst/>
            </a:prstGeom>
            <a:noFill/>
          </p:spPr>
          <p:txBody>
            <a:bodyPr wrap="square" rtlCol="0">
              <a:spAutoFit/>
            </a:bodyPr>
            <a:lstStyle/>
            <a:p>
              <a:pPr>
                <a:lnSpc>
                  <a:spcPct val="120000"/>
                </a:lnSpc>
              </a:pPr>
              <a:r>
                <a:rPr lang="en-US" sz="1000" dirty="0">
                  <a:solidFill>
                    <a:srgbClr val="1B202F"/>
                  </a:solidFill>
                  <a:latin typeface="Arial" charset="0"/>
                </a:rPr>
                <a:t>(1)</a:t>
              </a:r>
            </a:p>
          </p:txBody>
        </p:sp>
      </p:grpSp>
      <p:cxnSp>
        <p:nvCxnSpPr>
          <p:cNvPr id="15" name="Straight Connector 14">
            <a:extLst>
              <a:ext uri="{FF2B5EF4-FFF2-40B4-BE49-F238E27FC236}">
                <a16:creationId xmlns="" xmlns:a16="http://schemas.microsoft.com/office/drawing/2014/main" id="{8C94B4F3-9968-4960-BA95-C6C211D94D56}"/>
              </a:ext>
            </a:extLst>
          </p:cNvPr>
          <p:cNvCxnSpPr/>
          <p:nvPr/>
        </p:nvCxnSpPr>
        <p:spPr>
          <a:xfrm>
            <a:off x="290322" y="2386513"/>
            <a:ext cx="8444484" cy="0"/>
          </a:xfrm>
          <a:prstGeom prst="line">
            <a:avLst/>
          </a:prstGeom>
          <a:ln w="3175">
            <a:solidFill>
              <a:srgbClr val="323C47"/>
            </a:solidFill>
          </a:ln>
        </p:spPr>
        <p:style>
          <a:lnRef idx="2">
            <a:schemeClr val="accent1"/>
          </a:lnRef>
          <a:fillRef idx="0">
            <a:schemeClr val="accent1"/>
          </a:fillRef>
          <a:effectRef idx="1">
            <a:schemeClr val="accent1"/>
          </a:effectRef>
          <a:fontRef idx="minor">
            <a:schemeClr val="tx1"/>
          </a:fontRef>
        </p:style>
      </p:cxn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51798" y="2739825"/>
            <a:ext cx="4422359" cy="3268048"/>
          </a:xfrm>
          <a:prstGeom prst="rect">
            <a:avLst/>
          </a:prstGeom>
        </p:spPr>
      </p:pic>
    </p:spTree>
    <p:extLst>
      <p:ext uri="{BB962C8B-B14F-4D97-AF65-F5344CB8AC3E}">
        <p14:creationId xmlns:p14="http://schemas.microsoft.com/office/powerpoint/2010/main" val="3916209300"/>
      </p:ext>
    </p:extLst>
  </p:cSld>
  <p:clrMapOvr>
    <a:masterClrMapping/>
  </p:clrMapOvr>
</p:sld>
</file>

<file path=ppt/theme/theme1.xml><?xml version="1.0" encoding="utf-8"?>
<a:theme xmlns:a="http://schemas.openxmlformats.org/drawingml/2006/main" name="MIT-Sloan_Arial_4-3">
  <a:themeElements>
    <a:clrScheme name="MIT-Sloan">
      <a:dk1>
        <a:srgbClr val="A31F34"/>
      </a:dk1>
      <a:lt1>
        <a:srgbClr val="8A8B8C"/>
      </a:lt1>
      <a:dk2>
        <a:srgbClr val="555759"/>
      </a:dk2>
      <a:lt2>
        <a:srgbClr val="CAC8C8"/>
      </a:lt2>
      <a:accent1>
        <a:srgbClr val="041E41"/>
      </a:accent1>
      <a:accent2>
        <a:srgbClr val="006C67"/>
      </a:accent2>
      <a:accent3>
        <a:srgbClr val="4D868E"/>
      </a:accent3>
      <a:accent4>
        <a:srgbClr val="333E48"/>
      </a:accent4>
      <a:accent5>
        <a:srgbClr val="EE7700"/>
      </a:accent5>
      <a:accent6>
        <a:srgbClr val="EC0044"/>
      </a:accent6>
      <a:hlink>
        <a:srgbClr val="00698F"/>
      </a:hlink>
      <a:folHlink>
        <a:srgbClr val="6BA2B9"/>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spAutoFit/>
      </a:bodyPr>
      <a:lstStyle>
        <a:defPPr>
          <a:lnSpc>
            <a:spcPct val="120000"/>
          </a:lnSpc>
          <a:defRPr sz="2200" b="1" dirty="0" smtClean="0">
            <a:solidFill>
              <a:srgbClr val="1B202F"/>
            </a:solidFill>
            <a:latin typeface="Arial" charset="0"/>
          </a:defRPr>
        </a:defPPr>
      </a:lstStyle>
    </a:txDef>
  </a:objectDefaults>
  <a:extraClrSchemeLst/>
  <a:extLst>
    <a:ext uri="{05A4C25C-085E-4340-85A3-A5531E510DB2}">
      <thm15:themeFamily xmlns:thm15="http://schemas.microsoft.com/office/thememl/2012/main" name="MIT-Sloan_Futura_4-3" id="{B81F8A66-36C3-4CF4-9F13-B1E0642C77D0}" vid="{668D2340-8D0D-4DC4-BF2C-7CEAE85EA4B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0103MIT-Sloan_Arial_4-3_12-6-16</Template>
  <TotalTime>1812</TotalTime>
  <Words>1518</Words>
  <Application>Microsoft Macintosh PowerPoint</Application>
  <PresentationFormat>On-screen Show (4:3)</PresentationFormat>
  <Paragraphs>386</Paragraphs>
  <Slides>36</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36</vt:i4>
      </vt:variant>
    </vt:vector>
  </HeadingPairs>
  <TitlesOfParts>
    <vt:vector size="42" baseType="lpstr">
      <vt:lpstr>Calibri</vt:lpstr>
      <vt:lpstr>Cambria Math</vt:lpstr>
      <vt:lpstr>Wingdings</vt:lpstr>
      <vt:lpstr>黑体</vt:lpstr>
      <vt:lpstr>Arial</vt:lpstr>
      <vt:lpstr>MIT-Sloan_Arial_4-3</vt:lpstr>
      <vt:lpstr> Investment Strategies to Mitigate Sequence of Return Risk  Sponsor: T. Rowe Price    November 29th, 2018 Massachusetts Institute of Technology</vt:lpstr>
      <vt:lpstr>  </vt:lpstr>
      <vt:lpstr> AGENDA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cONSTANT pROPORTION PORTFOLIO INSURANCE (CPPI)</vt:lpstr>
      <vt:lpstr>  </vt:lpstr>
      <vt:lpstr>  </vt:lpstr>
      <vt:lpstr>  </vt:lpstr>
      <vt:lpstr>  </vt:lpstr>
      <vt:lpstr>Strategy Summary</vt:lpstr>
      <vt:lpstr>Strategy Summary</vt:lpstr>
      <vt:lpstr>Strategy Summary</vt:lpstr>
      <vt:lpstr>Thank you </vt:lpstr>
      <vt:lpstr>APPENDIX</vt:lpstr>
      <vt:lpstr>Justification of assumptions</vt:lpstr>
      <vt:lpstr>Justification of assumptions</vt:lpstr>
      <vt:lpstr>Appendix</vt:lpstr>
      <vt:lpstr>APPENDIX</vt:lpstr>
      <vt:lpstr>APPENDIX</vt:lpstr>
      <vt:lpstr>APPENDIX</vt:lpstr>
    </vt:vector>
  </TitlesOfParts>
  <Company/>
  <LinksUpToDate>false</LinksUpToDate>
  <SharedDoc>false</SharedDoc>
  <HyperlinksChanged>false</HyperlinksChanged>
  <AppVersion>15.0039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dc:title>
  <cp:lastModifiedBy>Ellie Liu</cp:lastModifiedBy>
  <cp:revision>258</cp:revision>
  <cp:lastPrinted>2018-11-28T05:27:32Z</cp:lastPrinted>
  <dcterms:created xsi:type="dcterms:W3CDTF">2017-11-09T02:03:55Z</dcterms:created>
  <dcterms:modified xsi:type="dcterms:W3CDTF">2018-11-28T23:51:24Z</dcterms:modified>
</cp:coreProperties>
</file>